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  <p:sldMasterId id="2147483728" r:id="rId5"/>
  </p:sldMasterIdLst>
  <p:notesMasterIdLst>
    <p:notesMasterId r:id="rId29"/>
  </p:notesMasterIdLst>
  <p:handoutMasterIdLst>
    <p:handoutMasterId r:id="rId30"/>
  </p:handoutMasterIdLst>
  <p:sldIdLst>
    <p:sldId id="292" r:id="rId6"/>
    <p:sldId id="257" r:id="rId7"/>
    <p:sldId id="998" r:id="rId8"/>
    <p:sldId id="999" r:id="rId9"/>
    <p:sldId id="837" r:id="rId10"/>
    <p:sldId id="1000" r:id="rId11"/>
    <p:sldId id="825" r:id="rId12"/>
    <p:sldId id="936" r:id="rId13"/>
    <p:sldId id="1001" r:id="rId14"/>
    <p:sldId id="985" r:id="rId15"/>
    <p:sldId id="986" r:id="rId16"/>
    <p:sldId id="987" r:id="rId17"/>
    <p:sldId id="994" r:id="rId18"/>
    <p:sldId id="291" r:id="rId19"/>
    <p:sldId id="993" r:id="rId20"/>
    <p:sldId id="992" r:id="rId21"/>
    <p:sldId id="1002" r:id="rId22"/>
    <p:sldId id="271" r:id="rId23"/>
    <p:sldId id="938" r:id="rId24"/>
    <p:sldId id="308" r:id="rId25"/>
    <p:sldId id="295" r:id="rId26"/>
    <p:sldId id="990" r:id="rId27"/>
    <p:sldId id="293" r:id="rId2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o Saverio Papadia" initials="FP" lastIdx="2" clrIdx="0">
    <p:extLst>
      <p:ext uri="{19B8F6BF-5375-455C-9EA6-DF929625EA0E}">
        <p15:presenceInfo xmlns:p15="http://schemas.microsoft.com/office/powerpoint/2012/main" userId="S::francesco.papadia@unige.it::c6531efc-07a5-493b-942d-82a48bf611c0" providerId="AD"/>
      </p:ext>
    </p:extLst>
  </p:cmAuthor>
  <p:cmAuthor id="2" name="Francesco Saverio Papadia" initials="FSP" lastIdx="1" clrIdx="1">
    <p:extLst>
      <p:ext uri="{19B8F6BF-5375-455C-9EA6-DF929625EA0E}">
        <p15:presenceInfo xmlns:p15="http://schemas.microsoft.com/office/powerpoint/2012/main" userId="S-1-5-21-1004336348-73586283-682003330-119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627B"/>
    <a:srgbClr val="3F7985"/>
    <a:srgbClr val="67A9B7"/>
    <a:srgbClr val="8DE8AF"/>
    <a:srgbClr val="E4E2DD"/>
    <a:srgbClr val="E98B0D"/>
    <a:srgbClr val="E2973C"/>
    <a:srgbClr val="9BD49E"/>
    <a:srgbClr val="F6A287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3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48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Saverio Papadia" userId="c6531efc-07a5-493b-942d-82a48bf611c0" providerId="ADAL" clId="{A816239D-DD83-4219-B809-9D812E722BEC}"/>
    <pc:docChg chg="custSel modSld">
      <pc:chgData name="Francesco Saverio Papadia" userId="c6531efc-07a5-493b-942d-82a48bf611c0" providerId="ADAL" clId="{A816239D-DD83-4219-B809-9D812E722BEC}" dt="2025-12-12T11:57:04.457" v="65" actId="113"/>
      <pc:docMkLst>
        <pc:docMk/>
      </pc:docMkLst>
      <pc:sldChg chg="modSp">
        <pc:chgData name="Francesco Saverio Papadia" userId="c6531efc-07a5-493b-942d-82a48bf611c0" providerId="ADAL" clId="{A816239D-DD83-4219-B809-9D812E722BEC}" dt="2025-12-12T11:56:01.061" v="18" actId="20577"/>
        <pc:sldMkLst>
          <pc:docMk/>
          <pc:sldMk cId="3115486341" sldId="825"/>
        </pc:sldMkLst>
        <pc:spChg chg="mod">
          <ac:chgData name="Francesco Saverio Papadia" userId="c6531efc-07a5-493b-942d-82a48bf611c0" providerId="ADAL" clId="{A816239D-DD83-4219-B809-9D812E722BEC}" dt="2025-12-12T11:56:01.061" v="18" actId="20577"/>
          <ac:spMkLst>
            <pc:docMk/>
            <pc:sldMk cId="3115486341" sldId="825"/>
            <ac:spMk id="3" creationId="{619E1957-EBAA-4A8F-B7AB-9732E0199834}"/>
          </ac:spMkLst>
        </pc:spChg>
      </pc:sldChg>
      <pc:sldChg chg="modSp">
        <pc:chgData name="Francesco Saverio Papadia" userId="c6531efc-07a5-493b-942d-82a48bf611c0" providerId="ADAL" clId="{A816239D-DD83-4219-B809-9D812E722BEC}" dt="2025-12-12T11:54:27.867" v="12"/>
        <pc:sldMkLst>
          <pc:docMk/>
          <pc:sldMk cId="3247498559" sldId="992"/>
        </pc:sldMkLst>
        <pc:graphicFrameChg chg="mod modGraphic">
          <ac:chgData name="Francesco Saverio Papadia" userId="c6531efc-07a5-493b-942d-82a48bf611c0" providerId="ADAL" clId="{A816239D-DD83-4219-B809-9D812E722BEC}" dt="2025-12-12T11:54:27.867" v="12"/>
          <ac:graphicFrameMkLst>
            <pc:docMk/>
            <pc:sldMk cId="3247498559" sldId="992"/>
            <ac:graphicFrameMk id="2" creationId="{91214130-9DE4-4EBE-8496-83C57E8505E9}"/>
          </ac:graphicFrameMkLst>
        </pc:graphicFrameChg>
      </pc:sldChg>
      <pc:sldChg chg="modSp">
        <pc:chgData name="Francesco Saverio Papadia" userId="c6531efc-07a5-493b-942d-82a48bf611c0" providerId="ADAL" clId="{A816239D-DD83-4219-B809-9D812E722BEC}" dt="2025-12-12T11:55:42.222" v="13" actId="20577"/>
        <pc:sldMkLst>
          <pc:docMk/>
          <pc:sldMk cId="913937911" sldId="998"/>
        </pc:sldMkLst>
        <pc:spChg chg="mod">
          <ac:chgData name="Francesco Saverio Papadia" userId="c6531efc-07a5-493b-942d-82a48bf611c0" providerId="ADAL" clId="{A816239D-DD83-4219-B809-9D812E722BEC}" dt="2025-12-12T11:55:42.222" v="13" actId="20577"/>
          <ac:spMkLst>
            <pc:docMk/>
            <pc:sldMk cId="913937911" sldId="998"/>
            <ac:spMk id="3" creationId="{619E1957-EBAA-4A8F-B7AB-9732E0199834}"/>
          </ac:spMkLst>
        </pc:spChg>
      </pc:sldChg>
      <pc:sldChg chg="modSp">
        <pc:chgData name="Francesco Saverio Papadia" userId="c6531efc-07a5-493b-942d-82a48bf611c0" providerId="ADAL" clId="{A816239D-DD83-4219-B809-9D812E722BEC}" dt="2025-12-12T11:57:04.457" v="65" actId="113"/>
        <pc:sldMkLst>
          <pc:docMk/>
          <pc:sldMk cId="2095351201" sldId="1001"/>
        </pc:sldMkLst>
        <pc:spChg chg="mod">
          <ac:chgData name="Francesco Saverio Papadia" userId="c6531efc-07a5-493b-942d-82a48bf611c0" providerId="ADAL" clId="{A816239D-DD83-4219-B809-9D812E722BEC}" dt="2025-12-12T11:57:04.457" v="65" actId="113"/>
          <ac:spMkLst>
            <pc:docMk/>
            <pc:sldMk cId="2095351201" sldId="1001"/>
            <ac:spMk id="3" creationId="{657C6A6B-C313-44AC-B013-9CEF4D95A45C}"/>
          </ac:spMkLst>
        </pc:spChg>
      </pc:sldChg>
    </pc:docChg>
  </pc:docChgLst>
  <pc:docChgLst>
    <pc:chgData name="Francesco Saverio Papadia" userId="c6531efc-07a5-493b-942d-82a48bf611c0" providerId="ADAL" clId="{CD4D2D2C-C285-41E4-9EEC-4963B147C0A0}"/>
    <pc:docChg chg="addSld delSld modSld sldOrd">
      <pc:chgData name="Francesco Saverio Papadia" userId="c6531efc-07a5-493b-942d-82a48bf611c0" providerId="ADAL" clId="{CD4D2D2C-C285-41E4-9EEC-4963B147C0A0}" dt="2025-12-12T09:48:12.698" v="213" actId="2696"/>
      <pc:docMkLst>
        <pc:docMk/>
      </pc:docMkLst>
      <pc:sldChg chg="modSp">
        <pc:chgData name="Francesco Saverio Papadia" userId="c6531efc-07a5-493b-942d-82a48bf611c0" providerId="ADAL" clId="{CD4D2D2C-C285-41E4-9EEC-4963B147C0A0}" dt="2025-12-12T09:35:49.298" v="116" actId="6549"/>
        <pc:sldMkLst>
          <pc:docMk/>
          <pc:sldMk cId="3447966679" sldId="257"/>
        </pc:sldMkLst>
        <pc:spChg chg="mod">
          <ac:chgData name="Francesco Saverio Papadia" userId="c6531efc-07a5-493b-942d-82a48bf611c0" providerId="ADAL" clId="{CD4D2D2C-C285-41E4-9EEC-4963B147C0A0}" dt="2025-12-12T09:35:49.298" v="116" actId="6549"/>
          <ac:spMkLst>
            <pc:docMk/>
            <pc:sldMk cId="3447966679" sldId="257"/>
            <ac:spMk id="3" creationId="{B8B4918D-0C5A-43A4-91EE-C71448E4B566}"/>
          </ac:spMkLst>
        </pc:spChg>
      </pc:sldChg>
      <pc:sldChg chg="del">
        <pc:chgData name="Francesco Saverio Papadia" userId="c6531efc-07a5-493b-942d-82a48bf611c0" providerId="ADAL" clId="{CD4D2D2C-C285-41E4-9EEC-4963B147C0A0}" dt="2025-12-12T09:34:21.681" v="1" actId="2696"/>
        <pc:sldMkLst>
          <pc:docMk/>
          <pc:sldMk cId="1782267516" sldId="286"/>
        </pc:sldMkLst>
      </pc:sldChg>
      <pc:sldChg chg="modSp">
        <pc:chgData name="Francesco Saverio Papadia" userId="c6531efc-07a5-493b-942d-82a48bf611c0" providerId="ADAL" clId="{CD4D2D2C-C285-41E4-9EEC-4963B147C0A0}" dt="2025-12-12T09:43:01.209" v="167" actId="20577"/>
        <pc:sldMkLst>
          <pc:docMk/>
          <pc:sldMk cId="2266967692" sldId="291"/>
        </pc:sldMkLst>
        <pc:spChg chg="mod">
          <ac:chgData name="Francesco Saverio Papadia" userId="c6531efc-07a5-493b-942d-82a48bf611c0" providerId="ADAL" clId="{CD4D2D2C-C285-41E4-9EEC-4963B147C0A0}" dt="2025-12-12T09:43:01.209" v="167" actId="20577"/>
          <ac:spMkLst>
            <pc:docMk/>
            <pc:sldMk cId="2266967692" sldId="291"/>
            <ac:spMk id="3" creationId="{1F3EAF95-2266-4D9C-A9A4-E48CB4B3714E}"/>
          </ac:spMkLst>
        </pc:spChg>
      </pc:sldChg>
      <pc:sldChg chg="modSp">
        <pc:chgData name="Francesco Saverio Papadia" userId="c6531efc-07a5-493b-942d-82a48bf611c0" providerId="ADAL" clId="{CD4D2D2C-C285-41E4-9EEC-4963B147C0A0}" dt="2025-12-12T09:45:03.459" v="208" actId="20577"/>
        <pc:sldMkLst>
          <pc:docMk/>
          <pc:sldMk cId="326048955" sldId="295"/>
        </pc:sldMkLst>
        <pc:spChg chg="mod">
          <ac:chgData name="Francesco Saverio Papadia" userId="c6531efc-07a5-493b-942d-82a48bf611c0" providerId="ADAL" clId="{CD4D2D2C-C285-41E4-9EEC-4963B147C0A0}" dt="2025-12-12T09:45:03.459" v="208" actId="20577"/>
          <ac:spMkLst>
            <pc:docMk/>
            <pc:sldMk cId="326048955" sldId="295"/>
            <ac:spMk id="5" creationId="{69027B09-49D0-40DC-8D3B-334FFE230AF6}"/>
          </ac:spMkLst>
        </pc:spChg>
      </pc:sldChg>
      <pc:sldChg chg="del">
        <pc:chgData name="Francesco Saverio Papadia" userId="c6531efc-07a5-493b-942d-82a48bf611c0" providerId="ADAL" clId="{CD4D2D2C-C285-41E4-9EEC-4963B147C0A0}" dt="2025-12-12T09:35:22.352" v="34" actId="2696"/>
        <pc:sldMkLst>
          <pc:docMk/>
          <pc:sldMk cId="2230775495" sldId="975"/>
        </pc:sldMkLst>
      </pc:sldChg>
      <pc:sldChg chg="del">
        <pc:chgData name="Francesco Saverio Papadia" userId="c6531efc-07a5-493b-942d-82a48bf611c0" providerId="ADAL" clId="{CD4D2D2C-C285-41E4-9EEC-4963B147C0A0}" dt="2025-12-12T09:34:23.419" v="2" actId="2696"/>
        <pc:sldMkLst>
          <pc:docMk/>
          <pc:sldMk cId="3391893063" sldId="984"/>
        </pc:sldMkLst>
      </pc:sldChg>
      <pc:sldChg chg="del">
        <pc:chgData name="Francesco Saverio Papadia" userId="c6531efc-07a5-493b-942d-82a48bf611c0" providerId="ADAL" clId="{CD4D2D2C-C285-41E4-9EEC-4963B147C0A0}" dt="2025-12-12T09:42:46.618" v="166" actId="2696"/>
        <pc:sldMkLst>
          <pc:docMk/>
          <pc:sldMk cId="3614970708" sldId="988"/>
        </pc:sldMkLst>
      </pc:sldChg>
      <pc:sldChg chg="modSp">
        <pc:chgData name="Francesco Saverio Papadia" userId="c6531efc-07a5-493b-942d-82a48bf611c0" providerId="ADAL" clId="{CD4D2D2C-C285-41E4-9EEC-4963B147C0A0}" dt="2025-12-12T09:45:40.474" v="209" actId="20577"/>
        <pc:sldMkLst>
          <pc:docMk/>
          <pc:sldMk cId="3037459368" sldId="990"/>
        </pc:sldMkLst>
        <pc:spChg chg="mod">
          <ac:chgData name="Francesco Saverio Papadia" userId="c6531efc-07a5-493b-942d-82a48bf611c0" providerId="ADAL" clId="{CD4D2D2C-C285-41E4-9EEC-4963B147C0A0}" dt="2025-12-12T09:45:40.474" v="209" actId="20577"/>
          <ac:spMkLst>
            <pc:docMk/>
            <pc:sldMk cId="3037459368" sldId="990"/>
            <ac:spMk id="5" creationId="{69027B09-49D0-40DC-8D3B-334FFE230AF6}"/>
          </ac:spMkLst>
        </pc:spChg>
      </pc:sldChg>
      <pc:sldChg chg="del">
        <pc:chgData name="Francesco Saverio Papadia" userId="c6531efc-07a5-493b-942d-82a48bf611c0" providerId="ADAL" clId="{CD4D2D2C-C285-41E4-9EEC-4963B147C0A0}" dt="2025-12-12T09:34:20.476" v="0" actId="2696"/>
        <pc:sldMkLst>
          <pc:docMk/>
          <pc:sldMk cId="3818196320" sldId="991"/>
        </pc:sldMkLst>
      </pc:sldChg>
      <pc:sldChg chg="ord">
        <pc:chgData name="Francesco Saverio Papadia" userId="c6531efc-07a5-493b-942d-82a48bf611c0" providerId="ADAL" clId="{CD4D2D2C-C285-41E4-9EEC-4963B147C0A0}" dt="2025-12-12T09:43:27.391" v="168"/>
        <pc:sldMkLst>
          <pc:docMk/>
          <pc:sldMk cId="3247498559" sldId="992"/>
        </pc:sldMkLst>
      </pc:sldChg>
      <pc:sldChg chg="modSp">
        <pc:chgData name="Francesco Saverio Papadia" userId="c6531efc-07a5-493b-942d-82a48bf611c0" providerId="ADAL" clId="{CD4D2D2C-C285-41E4-9EEC-4963B147C0A0}" dt="2025-12-12T09:34:51.718" v="33" actId="6549"/>
        <pc:sldMkLst>
          <pc:docMk/>
          <pc:sldMk cId="318729552" sldId="993"/>
        </pc:sldMkLst>
        <pc:spChg chg="mod">
          <ac:chgData name="Francesco Saverio Papadia" userId="c6531efc-07a5-493b-942d-82a48bf611c0" providerId="ADAL" clId="{CD4D2D2C-C285-41E4-9EEC-4963B147C0A0}" dt="2025-12-12T09:34:51.718" v="33" actId="6549"/>
          <ac:spMkLst>
            <pc:docMk/>
            <pc:sldMk cId="318729552" sldId="993"/>
            <ac:spMk id="4" creationId="{388C2D04-2CC8-4DB1-BC96-2C7A8D09FF7E}"/>
          </ac:spMkLst>
        </pc:spChg>
      </pc:sldChg>
      <pc:sldChg chg="del">
        <pc:chgData name="Francesco Saverio Papadia" userId="c6531efc-07a5-493b-942d-82a48bf611c0" providerId="ADAL" clId="{CD4D2D2C-C285-41E4-9EEC-4963B147C0A0}" dt="2025-12-12T09:34:25.079" v="4" actId="2696"/>
        <pc:sldMkLst>
          <pc:docMk/>
          <pc:sldMk cId="2245361752" sldId="995"/>
        </pc:sldMkLst>
      </pc:sldChg>
      <pc:sldChg chg="del">
        <pc:chgData name="Francesco Saverio Papadia" userId="c6531efc-07a5-493b-942d-82a48bf611c0" providerId="ADAL" clId="{CD4D2D2C-C285-41E4-9EEC-4963B147C0A0}" dt="2025-12-12T09:34:24.379" v="3" actId="2696"/>
        <pc:sldMkLst>
          <pc:docMk/>
          <pc:sldMk cId="4283449301" sldId="996"/>
        </pc:sldMkLst>
      </pc:sldChg>
      <pc:sldChg chg="modSp del modAnim">
        <pc:chgData name="Francesco Saverio Papadia" userId="c6531efc-07a5-493b-942d-82a48bf611c0" providerId="ADAL" clId="{CD4D2D2C-C285-41E4-9EEC-4963B147C0A0}" dt="2025-12-12T09:48:12.698" v="213" actId="2696"/>
        <pc:sldMkLst>
          <pc:docMk/>
          <pc:sldMk cId="1445130384" sldId="997"/>
        </pc:sldMkLst>
        <pc:spChg chg="mod">
          <ac:chgData name="Francesco Saverio Papadia" userId="c6531efc-07a5-493b-942d-82a48bf611c0" providerId="ADAL" clId="{CD4D2D2C-C285-41E4-9EEC-4963B147C0A0}" dt="2025-12-12T09:44:14.742" v="205" actId="20577"/>
          <ac:spMkLst>
            <pc:docMk/>
            <pc:sldMk cId="1445130384" sldId="997"/>
            <ac:spMk id="3" creationId="{D564A6B8-B83D-4564-B1A6-044DA7D8847D}"/>
          </ac:spMkLst>
        </pc:spChg>
      </pc:sldChg>
      <pc:sldChg chg="modSp">
        <pc:chgData name="Francesco Saverio Papadia" userId="c6531efc-07a5-493b-942d-82a48bf611c0" providerId="ADAL" clId="{CD4D2D2C-C285-41E4-9EEC-4963B147C0A0}" dt="2025-12-12T09:37:29.753" v="165" actId="114"/>
        <pc:sldMkLst>
          <pc:docMk/>
          <pc:sldMk cId="1442025899" sldId="999"/>
        </pc:sldMkLst>
        <pc:spChg chg="mod">
          <ac:chgData name="Francesco Saverio Papadia" userId="c6531efc-07a5-493b-942d-82a48bf611c0" providerId="ADAL" clId="{CD4D2D2C-C285-41E4-9EEC-4963B147C0A0}" dt="2025-12-12T09:37:29.753" v="165" actId="114"/>
          <ac:spMkLst>
            <pc:docMk/>
            <pc:sldMk cId="1442025899" sldId="999"/>
            <ac:spMk id="3" creationId="{619E1957-EBAA-4A8F-B7AB-9732E0199834}"/>
          </ac:spMkLst>
        </pc:spChg>
      </pc:sldChg>
      <pc:sldChg chg="add modAnim">
        <pc:chgData name="Francesco Saverio Papadia" userId="c6531efc-07a5-493b-942d-82a48bf611c0" providerId="ADAL" clId="{CD4D2D2C-C285-41E4-9EEC-4963B147C0A0}" dt="2025-12-12T09:48:07.950" v="212"/>
        <pc:sldMkLst>
          <pc:docMk/>
          <pc:sldMk cId="1883552395" sldId="1002"/>
        </pc:sldMkLst>
      </pc:sldChg>
    </pc:docChg>
  </pc:docChgLst>
</pc:chgInfo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geit-my.sharepoint.com/personal/francesco_papadia_unige_it/Documents/BPD%20at%2050%20years/Database%20ultra-long%20ter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45"/>
      <c:rotY val="1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Operations</c:v>
                </c:pt>
              </c:strCache>
            </c:strRef>
          </c:tx>
          <c:dPt>
            <c:idx val="5"/>
            <c:bubble3D val="0"/>
            <c:spPr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09CE-47D6-83C3-F55A0D10136D}"/>
              </c:ext>
            </c:extLst>
          </c:dPt>
          <c:dLbls>
            <c:dLbl>
              <c:idx val="0"/>
              <c:layout>
                <c:manualLayout>
                  <c:x val="-6.2094693241469802E-2"/>
                  <c:y val="0.115498870652701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CE-47D6-83C3-F55A0D10136D}"/>
                </c:ext>
              </c:extLst>
            </c:dLbl>
            <c:dLbl>
              <c:idx val="1"/>
              <c:layout>
                <c:manualLayout>
                  <c:x val="-7.2715399445638138E-2"/>
                  <c:y val="-0.2152716852681797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CE-47D6-83C3-F55A0D10136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0 %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CE-47D6-83C3-F55A0D10136D}"/>
                </c:ext>
              </c:extLst>
            </c:dLbl>
            <c:dLbl>
              <c:idx val="3"/>
              <c:layout>
                <c:manualLayout>
                  <c:x val="5.9071758042079016E-2"/>
                  <c:y val="-0.2187988431122842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CE-47D6-83C3-F55A0D10136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CE-47D6-83C3-F55A0D10136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CE-47D6-83C3-F55A0D101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RYGB</c:v>
                </c:pt>
                <c:pt idx="1">
                  <c:v>SG</c:v>
                </c:pt>
                <c:pt idx="2">
                  <c:v>OAGB</c:v>
                </c:pt>
                <c:pt idx="3">
                  <c:v>BPD/DS</c:v>
                </c:pt>
                <c:pt idx="4">
                  <c:v>REVISIONAL</c:v>
                </c:pt>
                <c:pt idx="5">
                  <c:v>ENDOSCOPIC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128</c:v>
                </c:pt>
                <c:pt idx="1">
                  <c:v>132</c:v>
                </c:pt>
                <c:pt idx="2">
                  <c:v>0</c:v>
                </c:pt>
                <c:pt idx="3">
                  <c:v>141</c:v>
                </c:pt>
                <c:pt idx="4">
                  <c:v>87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CE-47D6-83C3-F55A0D1013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619127296587904"/>
          <c:y val="3.0887773002149999E-2"/>
          <c:w val="0.199155949256343"/>
          <c:h val="0.86773833132190503"/>
        </c:manualLayout>
      </c:layout>
      <c:overlay val="0"/>
      <c:txPr>
        <a:bodyPr/>
        <a:lstStyle/>
        <a:p>
          <a:pPr>
            <a:defRPr sz="20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'[Database ultra-long term.xlsx]Foglio di lavoro (2)'!$S$122</c:f>
              <c:strCache>
                <c:ptCount val="1"/>
                <c:pt idx="0">
                  <c:v>%TWL-30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'[Database ultra-long term.xlsx]Foglio di lavoro (2)'!$T$122:$AA$122</c:f>
              <c:numCache>
                <c:formatCode>0.0</c:formatCode>
                <c:ptCount val="8"/>
                <c:pt idx="0" formatCode="General">
                  <c:v>0</c:v>
                </c:pt>
                <c:pt idx="1">
                  <c:v>32.799999999999997</c:v>
                </c:pt>
                <c:pt idx="2">
                  <c:v>36.1</c:v>
                </c:pt>
                <c:pt idx="3">
                  <c:v>35</c:v>
                </c:pt>
                <c:pt idx="4">
                  <c:v>34.299999999999997</c:v>
                </c:pt>
                <c:pt idx="5">
                  <c:v>37.700000000000003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BA-4D18-AC8C-A7C39E16B3F2}"/>
            </c:ext>
          </c:extLst>
        </c:ser>
        <c:ser>
          <c:idx val="1"/>
          <c:order val="1"/>
          <c:tx>
            <c:strRef>
              <c:f>'[Database ultra-long term.xlsx]Foglio di lavoro (2)'!$S$123</c:f>
              <c:strCache>
                <c:ptCount val="1"/>
                <c:pt idx="0">
                  <c:v>%TWL-50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'[Database ultra-long term.xlsx]Foglio di lavoro (2)'!$T$123:$AA$123</c:f>
              <c:numCache>
                <c:formatCode>0.0</c:formatCode>
                <c:ptCount val="8"/>
                <c:pt idx="0" formatCode="General">
                  <c:v>0</c:v>
                </c:pt>
                <c:pt idx="1">
                  <c:v>30.8</c:v>
                </c:pt>
                <c:pt idx="2">
                  <c:v>35.5</c:v>
                </c:pt>
                <c:pt idx="3">
                  <c:v>33.200000000000003</c:v>
                </c:pt>
                <c:pt idx="4">
                  <c:v>32.1</c:v>
                </c:pt>
                <c:pt idx="5">
                  <c:v>32.200000000000003</c:v>
                </c:pt>
                <c:pt idx="6">
                  <c:v>36.6</c:v>
                </c:pt>
                <c:pt idx="7">
                  <c:v>38.799999999999997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BA-4D18-AC8C-A7C39E16B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1308351"/>
        <c:axId val="1661153695"/>
      </c:lineChart>
      <c:catAx>
        <c:axId val="1451308351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661153695"/>
        <c:crosses val="autoZero"/>
        <c:auto val="1"/>
        <c:lblAlgn val="ctr"/>
        <c:lblOffset val="100"/>
        <c:noMultiLvlLbl val="0"/>
      </c:catAx>
      <c:valAx>
        <c:axId val="1661153695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51308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9-02T17:17:27.440" idx="1">
    <p:pos x="7501" y="2519"/>
    <p:text>Stable weight loss and maintenance over time</p:text>
    <p:extLst>
      <p:ext uri="{C676402C-5697-4E1C-873F-D02D1690AC5C}">
        <p15:threadingInfo xmlns:p15="http://schemas.microsoft.com/office/powerpoint/2012/main" timeZoneBias="-120"/>
      </p:ext>
    </p:extLst>
  </p:cm>
  <p:cm authorId="1" dt="2024-11-03T15:44:00.889" idx="2">
    <p:pos x="7501" y="2655"/>
    <p:text>An apparente late increae of weight loss is reported also after BPD-DS</p:text>
    <p:extLst>
      <p:ext uri="{C676402C-5697-4E1C-873F-D02D1690AC5C}">
        <p15:threadingInfo xmlns:p15="http://schemas.microsoft.com/office/powerpoint/2012/main" timeZoneBias="-60">
          <p15:parentCm authorId="2" idx="1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12/12/2025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12/12/2025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8DE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3F7985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CA6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0DD31D0-959F-1FA6-5390-0BB8E43776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180"/>
            <a:ext cx="4984836" cy="70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C6E202-45C5-4369-AC35-ADC2153DA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10F4BB-1C54-4359-A1E3-93BE98E45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836EDB-E7A8-4406-8301-DBF2DFAB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2083-5AD3-4200-B2DC-9CE3969DD17A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33856C-B434-400E-A219-C8321221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297F17-6DCE-44D0-A15B-F0A144C9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69D-7A81-4664-B321-DEBDC74A71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824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5C9852-C63B-457C-AFD5-B7009305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77B65C-72D3-4419-8D4B-2338FEF9E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26ECD9-59A8-484E-B365-DF0B4B4C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2083-5AD3-4200-B2DC-9CE3969DD17A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BDD9BF-5768-429A-A77A-A11E971C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16D628-E26D-4210-8A1B-FEE9B650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69D-7A81-4664-B321-DEBDC74A71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380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2EC5DB-C586-4C50-AD7D-A530BF9FB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4E9DB9-E9EE-4D63-B169-79AE59D60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A06A85-2AEE-4F98-BDC8-AC354CC0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2083-5AD3-4200-B2DC-9CE3969DD17A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93AF3B-0C30-4DB8-9FC9-D1540680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5560EF-B613-4AA8-991E-C49100E8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69D-7A81-4664-B321-DEBDC74A71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356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6E0BF3-AEEF-4273-80C5-644820B1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314-79EB-4694-864E-0B9596F24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BA4878-00F1-4483-B236-C91FEC8DD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E6E30C-50CF-4F78-86B5-DEE6AB49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2083-5AD3-4200-B2DC-9CE3969DD17A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BFDF55-B66D-4892-9C60-36DA9D51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B8B0AF-8D08-40B6-B0CE-A16ADADA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69D-7A81-4664-B321-DEBDC74A71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347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81A1A-904E-4D9B-98E0-E923DC10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0B872F-63CA-4C40-A8C8-C4E5E8331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F71B9D9-9226-4EF3-B9F8-469693E9F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78D299-F775-4D6B-B995-35F53EC75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5C3468-6E60-47E9-99CF-A8FF37089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53C86F-79C3-48AE-9237-8540D528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2083-5AD3-4200-B2DC-9CE3969DD17A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9A3455C-4BBB-487B-8728-86C405DA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193F19A-1746-4F04-9CF9-20234797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69D-7A81-4664-B321-DEBDC74A71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087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7B21F7-4A36-4353-95EA-D9C0211A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310AA1-2D8C-41B2-9B07-F3E3B519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2083-5AD3-4200-B2DC-9CE3969DD17A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791407-61D0-4D22-80BB-B2103CB76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C18038-8E88-4420-9FB6-A52B45A1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69D-7A81-4664-B321-DEBDC74A71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02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879DBD2-A893-48BF-9A95-9C8262BF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2083-5AD3-4200-B2DC-9CE3969DD17A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F7ACEA-7684-4E7B-9A76-93AA7896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04B033-AE91-4E76-A7A5-D038271F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69D-7A81-4664-B321-DEBDC74A71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332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F8BE9C-95C4-43F1-ADDE-23D4D806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055DF1-D276-4D36-9234-0D6A4F343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9834F5-3FAB-48EE-95E3-EB67804B9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DA2400-4065-4711-B706-ACD89FF2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2083-5AD3-4200-B2DC-9CE3969DD17A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DF0265-B6BF-472E-9550-B4DD6501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CF543B-E376-4547-A488-8452F956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69D-7A81-4664-B321-DEBDC74A71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975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C5454C-F90C-4679-86C4-E3D19D6F0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DFDE2AB-4E80-4E76-AFB4-C97A47C04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C4F37A-CF75-4566-BE8D-5D1CFB2BD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05B14B-2CCE-4393-95F2-EB3909E2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2083-5AD3-4200-B2DC-9CE3969DD17A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B4A2FC-6380-4E74-86EE-CF467B23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4005D8-80C4-4C41-A33B-B92304E2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69D-7A81-4664-B321-DEBDC74A71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34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381C9F-0A1C-4E67-92B2-AF838107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F453FCB-0B30-4C43-8CA2-F67DCE332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6B87F9-4624-4BCC-94E2-CCF3DBC0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2083-5AD3-4200-B2DC-9CE3969DD17A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116756-550B-4E0F-8DA0-80C7A819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8A65BF-A588-460B-89CC-639E4DF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69D-7A81-4664-B321-DEBDC74A71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327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D436FF3-E1E9-4966-B2A4-3EC5FDAD4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CA4805F-377D-4530-9CB0-36E1BFC37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9EB6D-53F1-4651-9B55-508A4F73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2083-5AD3-4200-B2DC-9CE3969DD17A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CF46A8-5F4F-4C02-8B11-86FB31E4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B4DACD-E585-42BC-A861-F35359FE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069D-7A81-4664-B321-DEBDC74A71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97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12/12/2025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A4E8211-79D3-482D-823C-541690E3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A3C759-7131-4DBE-9420-896BEFC28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52A7AA-AC89-4E39-B049-AFD6875A8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2083-5AD3-4200-B2DC-9CE3969DD17A}" type="datetimeFigureOut">
              <a:rPr lang="it-IT" smtClean="0"/>
              <a:t>12/12/2025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CD275D-18C5-4851-B9A8-AE29F04EF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62E621-C62D-411F-8D3B-BCE8CD61F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5069D-7A81-4664-B321-DEBDC74A71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99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4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esco.papadia@hsanmartino.it" TargetMode="External"/><Relationship Id="rId2" Type="http://schemas.openxmlformats.org/officeDocument/2006/relationships/hyperlink" Target="mailto:francesco.papadia@unige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rancescopapadia@yahoo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2569" y="758952"/>
            <a:ext cx="6207853" cy="3227514"/>
          </a:xfrm>
        </p:spPr>
        <p:txBody>
          <a:bodyPr>
            <a:normAutofit/>
          </a:bodyPr>
          <a:lstStyle/>
          <a:p>
            <a:r>
              <a:rPr lang="it-IT" sz="3200" dirty="0"/>
              <a:t>Fisiopatologia degli interventi </a:t>
            </a:r>
            <a:r>
              <a:rPr lang="it-IT" sz="3200" dirty="0" err="1"/>
              <a:t>ipoassorbitivi</a:t>
            </a:r>
            <a:r>
              <a:rPr lang="it-IT" sz="3200" dirty="0"/>
              <a:t>: “</a:t>
            </a:r>
            <a:r>
              <a:rPr lang="it-IT" sz="3200" dirty="0" err="1"/>
              <a:t>lessons</a:t>
            </a:r>
            <a:r>
              <a:rPr lang="it-IT" sz="3200" dirty="0"/>
              <a:t> </a:t>
            </a:r>
            <a:r>
              <a:rPr lang="it-IT" sz="3200" dirty="0" err="1"/>
              <a:t>learned</a:t>
            </a:r>
            <a:r>
              <a:rPr lang="it-IT" sz="3200" dirty="0"/>
              <a:t>” dopo 50 anni di follow-up di diversione </a:t>
            </a:r>
            <a:r>
              <a:rPr lang="it-IT" sz="3200" dirty="0" err="1"/>
              <a:t>bilio</a:t>
            </a:r>
            <a:r>
              <a:rPr lang="it-IT" sz="3200" dirty="0"/>
              <a:t>-pancreatica 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2569" y="4508500"/>
            <a:ext cx="5947794" cy="1279652"/>
          </a:xfrm>
        </p:spPr>
        <p:txBody>
          <a:bodyPr>
            <a:noAutofit/>
          </a:bodyPr>
          <a:lstStyle/>
          <a:p>
            <a:r>
              <a:rPr lang="it-IT" sz="1200" b="1" dirty="0">
                <a:solidFill>
                  <a:srgbClr val="CA627B"/>
                </a:solidFill>
              </a:rPr>
              <a:t>Francesco Saverio Papadia, MD, FACS, FEBS (</a:t>
            </a:r>
            <a:r>
              <a:rPr lang="it-IT" sz="1200" b="1" dirty="0" err="1">
                <a:solidFill>
                  <a:srgbClr val="CA627B"/>
                </a:solidFill>
              </a:rPr>
              <a:t>S</a:t>
            </a:r>
            <a:r>
              <a:rPr lang="it-IT" sz="1200" b="1" cap="none" dirty="0" err="1">
                <a:solidFill>
                  <a:srgbClr val="CA627B"/>
                </a:solidFill>
              </a:rPr>
              <a:t>urg</a:t>
            </a:r>
            <a:r>
              <a:rPr lang="it-IT" sz="1200" b="1" dirty="0" err="1">
                <a:solidFill>
                  <a:srgbClr val="CA627B"/>
                </a:solidFill>
              </a:rPr>
              <a:t>O</a:t>
            </a:r>
            <a:r>
              <a:rPr lang="it-IT" sz="1200" b="1" cap="none" dirty="0" err="1">
                <a:solidFill>
                  <a:srgbClr val="CA627B"/>
                </a:solidFill>
              </a:rPr>
              <a:t>nc</a:t>
            </a:r>
            <a:r>
              <a:rPr lang="it-IT" sz="1200" b="1" dirty="0">
                <a:solidFill>
                  <a:srgbClr val="CA627B"/>
                </a:solidFill>
              </a:rPr>
              <a:t>)</a:t>
            </a:r>
          </a:p>
          <a:p>
            <a:r>
              <a:rPr lang="it-IT" sz="1200" b="1" dirty="0">
                <a:solidFill>
                  <a:srgbClr val="CA627B"/>
                </a:solidFill>
              </a:rPr>
              <a:t>Dipartimento di Scienze Chirurgiche e Diagnostiche Integrate (DISC)</a:t>
            </a:r>
          </a:p>
          <a:p>
            <a:r>
              <a:rPr lang="it-IT" sz="1200" b="1" dirty="0">
                <a:solidFill>
                  <a:srgbClr val="CA627B"/>
                </a:solidFill>
              </a:rPr>
              <a:t>Università degli Studi di Genova</a:t>
            </a:r>
          </a:p>
          <a:p>
            <a:r>
              <a:rPr lang="it-IT" sz="1200" b="1" dirty="0">
                <a:solidFill>
                  <a:srgbClr val="CA627B"/>
                </a:solidFill>
              </a:rPr>
              <a:t>IRCCS Policlinico San Martino</a:t>
            </a:r>
          </a:p>
          <a:p>
            <a:r>
              <a:rPr lang="it-IT" sz="1200" b="1" dirty="0">
                <a:solidFill>
                  <a:srgbClr val="CA627B"/>
                </a:solidFill>
              </a:rPr>
              <a:t>Genova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87E4D-0617-49DC-BA49-475016BA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Risultati-1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9E1957-EBAA-4A8F-B7AB-9732E019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Sono stati raccolti dati sulla </a:t>
            </a:r>
            <a:r>
              <a:rPr lang="it-IT" b="1" dirty="0"/>
              <a:t>prima coorte di pazienti consecutivi sottoposti al modello originale di BPD</a:t>
            </a:r>
            <a:r>
              <a:rPr lang="it-IT" dirty="0"/>
              <a:t> da maggio 1976 a giugno 1979.</a:t>
            </a:r>
          </a:p>
          <a:p>
            <a:r>
              <a:rPr lang="it-IT" dirty="0"/>
              <a:t>L’intervento prevedeva un tratto comune di 50 cm, ed un tratto alimentare di lunghezza variabile (in ogni caso, molto lungo- </a:t>
            </a:r>
            <a:r>
              <a:rPr lang="it-IT" dirty="0" err="1"/>
              <a:t>ˮhalf</a:t>
            </a:r>
            <a:r>
              <a:rPr lang="it-IT" dirty="0"/>
              <a:t>-</a:t>
            </a:r>
            <a:r>
              <a:rPr lang="it-IT" dirty="0" err="1"/>
              <a:t>half</a:t>
            </a:r>
            <a:r>
              <a:rPr lang="it-IT" dirty="0"/>
              <a:t>-BPDʺ)</a:t>
            </a:r>
          </a:p>
          <a:p>
            <a:r>
              <a:rPr lang="it-IT" dirty="0"/>
              <a:t>La popolazione di pazienti comprendeva 70 femmine e 15 maschi, con un'età media all'intervento di 35 anni, un peso corporeo medio di 113 kg, con un BMI di 42,2 kg/m²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8704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87E4D-0617-49DC-BA49-475016BA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cs typeface="Calibri Light"/>
              </a:rPr>
              <a:t>Comorbilità metaboliche preoperatorie</a:t>
            </a:r>
            <a:endParaRPr lang="it-IT" sz="2800" b="1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2F02604-8ABD-0EC7-B0A3-8CCBC9EBAA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850670"/>
              </p:ext>
            </p:extLst>
          </p:nvPr>
        </p:nvGraphicFramePr>
        <p:xfrm>
          <a:off x="1729153" y="1797538"/>
          <a:ext cx="7825682" cy="3718140"/>
        </p:xfrm>
        <a:graphic>
          <a:graphicData uri="http://schemas.openxmlformats.org/drawingml/2006/table">
            <a:tbl>
              <a:tblPr/>
              <a:tblGrid>
                <a:gridCol w="4213828">
                  <a:extLst>
                    <a:ext uri="{9D8B030D-6E8A-4147-A177-3AD203B41FA5}">
                      <a16:colId xmlns:a16="http://schemas.microsoft.com/office/drawing/2014/main" val="398120430"/>
                    </a:ext>
                  </a:extLst>
                </a:gridCol>
                <a:gridCol w="1730681">
                  <a:extLst>
                    <a:ext uri="{9D8B030D-6E8A-4147-A177-3AD203B41FA5}">
                      <a16:colId xmlns:a16="http://schemas.microsoft.com/office/drawing/2014/main" val="2077512062"/>
                    </a:ext>
                  </a:extLst>
                </a:gridCol>
                <a:gridCol w="1881173">
                  <a:extLst>
                    <a:ext uri="{9D8B030D-6E8A-4147-A177-3AD203B41FA5}">
                      <a16:colId xmlns:a16="http://schemas.microsoft.com/office/drawing/2014/main" val="1151908442"/>
                    </a:ext>
                  </a:extLst>
                </a:gridCol>
              </a:tblGrid>
              <a:tr h="929535">
                <a:tc>
                  <a:txBody>
                    <a:bodyPr/>
                    <a:lstStyle/>
                    <a:p>
                      <a:pPr fontAlgn="t"/>
                      <a:endParaRPr lang="it-IT" sz="24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2400" b="1" i="0" dirty="0">
                          <a:effectLst/>
                          <a:latin typeface="Calibri"/>
                        </a:rPr>
                        <a:t>Comorbilità</a:t>
                      </a:r>
                      <a:r>
                        <a:rPr lang="it-IT" sz="2400" b="0" i="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400" dirty="0">
                        <a:effectLst/>
                      </a:endParaRPr>
                    </a:p>
                    <a:p>
                      <a:pPr algn="ctr" rtl="0" fontAlgn="base"/>
                      <a:r>
                        <a:rPr lang="it-IT" sz="2400" b="1" i="0" dirty="0">
                          <a:effectLst/>
                          <a:latin typeface="Calibri"/>
                        </a:rPr>
                        <a:t>Nr.</a:t>
                      </a:r>
                      <a:r>
                        <a:rPr lang="it-IT" sz="2400" b="0" i="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400" dirty="0">
                        <a:effectLst/>
                      </a:endParaRPr>
                    </a:p>
                    <a:p>
                      <a:pPr algn="ctr" rtl="0" fontAlgn="base"/>
                      <a:r>
                        <a:rPr lang="it-IT" sz="2400" b="1" i="0" dirty="0">
                          <a:effectLst/>
                          <a:latin typeface="Calibri"/>
                        </a:rPr>
                        <a:t>%</a:t>
                      </a:r>
                      <a:r>
                        <a:rPr lang="it-IT" sz="2400" b="0" i="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085250"/>
                  </a:ext>
                </a:extLst>
              </a:tr>
              <a:tr h="929535">
                <a:tc>
                  <a:txBody>
                    <a:bodyPr/>
                    <a:lstStyle/>
                    <a:p>
                      <a:pPr fontAlgn="t"/>
                      <a:endParaRPr lang="it-IT" sz="24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2400" b="1" i="0" dirty="0">
                          <a:effectLst/>
                          <a:latin typeface="Calibri"/>
                        </a:rPr>
                        <a:t>Diabete</a:t>
                      </a:r>
                      <a:r>
                        <a:rPr lang="it-IT" sz="2400" b="0" i="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400" dirty="0">
                        <a:effectLst/>
                      </a:endParaRPr>
                    </a:p>
                    <a:p>
                      <a:pPr algn="ctr" rtl="0" fontAlgn="base"/>
                      <a:r>
                        <a:rPr lang="it-IT" sz="2400" b="0" i="0" dirty="0"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400" dirty="0">
                        <a:effectLst/>
                      </a:endParaRPr>
                    </a:p>
                    <a:p>
                      <a:pPr algn="ctr" rtl="0" fontAlgn="base"/>
                      <a:r>
                        <a:rPr lang="it-IT" sz="2400" b="0" i="0" dirty="0">
                          <a:effectLst/>
                          <a:latin typeface="Calibri"/>
                        </a:rPr>
                        <a:t>38 </a:t>
                      </a: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13831"/>
                  </a:ext>
                </a:extLst>
              </a:tr>
              <a:tr h="929535">
                <a:tc>
                  <a:txBody>
                    <a:bodyPr/>
                    <a:lstStyle/>
                    <a:p>
                      <a:pPr fontAlgn="t"/>
                      <a:endParaRPr lang="it-IT" sz="24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2400" b="1" i="0" dirty="0">
                          <a:effectLst/>
                          <a:latin typeface="Calibri"/>
                        </a:rPr>
                        <a:t>Ipertensione</a:t>
                      </a:r>
                      <a:endParaRPr lang="it-IT" sz="2400" b="0" i="0" dirty="0">
                        <a:effectLst/>
                        <a:latin typeface="Calibri"/>
                      </a:endParaRP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400" dirty="0">
                        <a:effectLst/>
                      </a:endParaRPr>
                    </a:p>
                    <a:p>
                      <a:pPr algn="ctr" rtl="0" fontAlgn="base"/>
                      <a:r>
                        <a:rPr lang="it-IT" sz="2400" b="0" i="0" dirty="0">
                          <a:effectLst/>
                          <a:latin typeface="Calibri"/>
                        </a:rPr>
                        <a:t>54 </a:t>
                      </a: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400" dirty="0">
                        <a:effectLst/>
                      </a:endParaRPr>
                    </a:p>
                    <a:p>
                      <a:pPr algn="ctr" rtl="0" fontAlgn="base"/>
                      <a:r>
                        <a:rPr lang="it-IT" sz="2400" b="0" i="0" dirty="0">
                          <a:effectLst/>
                          <a:latin typeface="Calibri"/>
                        </a:rPr>
                        <a:t>64 </a:t>
                      </a: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729804"/>
                  </a:ext>
                </a:extLst>
              </a:tr>
              <a:tr h="929535">
                <a:tc>
                  <a:txBody>
                    <a:bodyPr/>
                    <a:lstStyle/>
                    <a:p>
                      <a:pPr fontAlgn="t"/>
                      <a:endParaRPr lang="it-IT" sz="24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2400" b="1" i="0" dirty="0">
                          <a:effectLst/>
                          <a:latin typeface="Calibri"/>
                        </a:rPr>
                        <a:t>Dislipidemia</a:t>
                      </a:r>
                      <a:r>
                        <a:rPr lang="it-IT" sz="2400" b="0" i="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400" dirty="0">
                        <a:effectLst/>
                      </a:endParaRPr>
                    </a:p>
                    <a:p>
                      <a:pPr algn="ctr" rtl="0" fontAlgn="base"/>
                      <a:r>
                        <a:rPr lang="it-IT" sz="2400" b="0" i="0" dirty="0">
                          <a:effectLst/>
                          <a:latin typeface="Calibri"/>
                        </a:rPr>
                        <a:t>58 </a:t>
                      </a: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400" dirty="0">
                        <a:effectLst/>
                      </a:endParaRPr>
                    </a:p>
                    <a:p>
                      <a:pPr algn="ctr" rtl="0" fontAlgn="base"/>
                      <a:r>
                        <a:rPr lang="it-IT" sz="2400" b="0" i="0" dirty="0">
                          <a:effectLst/>
                          <a:latin typeface="Calibri"/>
                        </a:rPr>
                        <a:t>68 </a:t>
                      </a: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055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80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C79E420-87F4-E245-D766-25B1FEDE5E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146830"/>
              </p:ext>
            </p:extLst>
          </p:nvPr>
        </p:nvGraphicFramePr>
        <p:xfrm>
          <a:off x="732692" y="1159812"/>
          <a:ext cx="10992702" cy="2654240"/>
        </p:xfrm>
        <a:graphic>
          <a:graphicData uri="http://schemas.openxmlformats.org/drawingml/2006/table">
            <a:tbl>
              <a:tblPr/>
              <a:tblGrid>
                <a:gridCol w="5691744">
                  <a:extLst>
                    <a:ext uri="{9D8B030D-6E8A-4147-A177-3AD203B41FA5}">
                      <a16:colId xmlns:a16="http://schemas.microsoft.com/office/drawing/2014/main" val="1913946560"/>
                    </a:ext>
                  </a:extLst>
                </a:gridCol>
                <a:gridCol w="1546114">
                  <a:extLst>
                    <a:ext uri="{9D8B030D-6E8A-4147-A177-3AD203B41FA5}">
                      <a16:colId xmlns:a16="http://schemas.microsoft.com/office/drawing/2014/main" val="670788422"/>
                    </a:ext>
                  </a:extLst>
                </a:gridCol>
                <a:gridCol w="1104363">
                  <a:extLst>
                    <a:ext uri="{9D8B030D-6E8A-4147-A177-3AD203B41FA5}">
                      <a16:colId xmlns:a16="http://schemas.microsoft.com/office/drawing/2014/main" val="1367853268"/>
                    </a:ext>
                  </a:extLst>
                </a:gridCol>
                <a:gridCol w="2650481">
                  <a:extLst>
                    <a:ext uri="{9D8B030D-6E8A-4147-A177-3AD203B41FA5}">
                      <a16:colId xmlns:a16="http://schemas.microsoft.com/office/drawing/2014/main" val="1713999382"/>
                    </a:ext>
                  </a:extLst>
                </a:gridCol>
              </a:tblGrid>
              <a:tr h="66356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800" dirty="0">
                        <a:effectLst/>
                      </a:endParaRPr>
                    </a:p>
                    <a:p>
                      <a:pPr lvl="0" algn="just" rtl="0">
                        <a:buNone/>
                      </a:pPr>
                      <a:r>
                        <a:rPr lang="it-IT" sz="1800" b="1" i="0" dirty="0">
                          <a:effectLst/>
                          <a:latin typeface="Calibri"/>
                        </a:rPr>
                        <a:t>Complicazione</a:t>
                      </a:r>
                      <a:r>
                        <a:rPr lang="it-IT" sz="1800" b="0" i="0" dirty="0">
                          <a:effectLst/>
                          <a:latin typeface="Calibri"/>
                        </a:rPr>
                        <a:t> </a:t>
                      </a:r>
                      <a:endParaRPr lang="it-IT" dirty="0"/>
                    </a:p>
                  </a:txBody>
                  <a:tcPr marL="65928" marR="65928" marT="32965" marB="32965">
                    <a:lnL w="7620">
                      <a:solidFill>
                        <a:srgbClr val="000000"/>
                      </a:solidFill>
                    </a:lnL>
                    <a:lnR w="7620">
                      <a:solidFill>
                        <a:srgbClr val="000000"/>
                      </a:solidFill>
                    </a:lnR>
                    <a:lnT w="7620">
                      <a:solidFill>
                        <a:srgbClr val="000000"/>
                      </a:solidFill>
                    </a:lnT>
                    <a:lnB w="762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8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800" b="1" i="0" dirty="0">
                          <a:effectLst/>
                          <a:latin typeface="Calibri"/>
                        </a:rPr>
                        <a:t>n. di casi</a:t>
                      </a:r>
                      <a:r>
                        <a:rPr lang="it-IT" sz="1800" b="0" i="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8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800" b="1" i="0" dirty="0">
                          <a:effectLst/>
                          <a:latin typeface="Calibri"/>
                        </a:rPr>
                        <a:t>%</a:t>
                      </a:r>
                      <a:r>
                        <a:rPr lang="it-IT" sz="1800" b="0" i="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8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800" b="1" i="0" dirty="0">
                          <a:effectLst/>
                          <a:latin typeface="Calibri"/>
                        </a:rPr>
                        <a:t>Grado </a:t>
                      </a:r>
                      <a:r>
                        <a:rPr lang="it-IT" sz="1800" b="1" i="0" dirty="0" err="1">
                          <a:effectLst/>
                          <a:latin typeface="Calibri"/>
                        </a:rPr>
                        <a:t>Clavien</a:t>
                      </a:r>
                      <a:r>
                        <a:rPr lang="it-IT" sz="1800" b="1" i="0" dirty="0">
                          <a:effectLst/>
                          <a:latin typeface="Calibri"/>
                        </a:rPr>
                        <a:t>-Dindo</a:t>
                      </a:r>
                      <a:r>
                        <a:rPr lang="it-IT" sz="1800" b="0" i="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730375"/>
                  </a:ext>
                </a:extLst>
              </a:tr>
              <a:tr h="66356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800" dirty="0">
                        <a:effectLst/>
                      </a:endParaRPr>
                    </a:p>
                    <a:p>
                      <a:pPr lvl="0" algn="just" rtl="0">
                        <a:buNone/>
                      </a:pPr>
                      <a:r>
                        <a:rPr lang="it-IT" sz="1800" b="0" i="0" dirty="0">
                          <a:effectLst/>
                          <a:latin typeface="Calibri"/>
                        </a:rPr>
                        <a:t>Infezione di ferita </a:t>
                      </a:r>
                      <a:endParaRPr lang="it-IT" dirty="0"/>
                    </a:p>
                  </a:txBody>
                  <a:tcPr marL="65928" marR="65928" marT="32965" marB="32965">
                    <a:lnL w="7620">
                      <a:solidFill>
                        <a:srgbClr val="000000"/>
                      </a:solidFill>
                    </a:lnL>
                    <a:lnR w="7620">
                      <a:solidFill>
                        <a:srgbClr val="000000"/>
                      </a:solidFill>
                    </a:lnR>
                    <a:lnT w="7620">
                      <a:solidFill>
                        <a:srgbClr val="000000"/>
                      </a:solidFill>
                    </a:lnT>
                    <a:lnB w="762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800" dirty="0">
                        <a:effectLst/>
                      </a:endParaRPr>
                    </a:p>
                    <a:p>
                      <a:pPr lvl="0" algn="just" rtl="0">
                        <a:buNone/>
                      </a:pPr>
                      <a:r>
                        <a:rPr lang="it-IT" sz="1800" b="0" i="0" dirty="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800" dirty="0">
                        <a:effectLst/>
                      </a:endParaRPr>
                    </a:p>
                    <a:p>
                      <a:pPr lvl="0" algn="just">
                        <a:buNone/>
                      </a:pPr>
                      <a:r>
                        <a:rPr lang="it-IT" sz="1800" b="0" i="0" dirty="0">
                          <a:effectLst/>
                          <a:latin typeface="Calibri"/>
                        </a:rPr>
                        <a:t>7</a:t>
                      </a:r>
                      <a:endParaRPr lang="it-IT" dirty="0"/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8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800" b="0" i="0" dirty="0">
                          <a:effectLst/>
                          <a:latin typeface="Calibri"/>
                        </a:rPr>
                        <a:t>1 , 2 (2 casi)</a:t>
                      </a: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805574"/>
                  </a:ext>
                </a:extLst>
              </a:tr>
              <a:tr h="66356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800" dirty="0">
                        <a:effectLst/>
                      </a:endParaRPr>
                    </a:p>
                    <a:p>
                      <a:pPr lvl="0" algn="just" rtl="0">
                        <a:buNone/>
                      </a:pPr>
                      <a:r>
                        <a:rPr lang="it-IT" sz="1800" b="0" i="0" dirty="0">
                          <a:effectLst/>
                          <a:latin typeface="Calibri"/>
                        </a:rPr>
                        <a:t>Fistola anastomotica </a:t>
                      </a:r>
                      <a:endParaRPr lang="it-IT" dirty="0"/>
                    </a:p>
                  </a:txBody>
                  <a:tcPr marL="65928" marR="65928" marT="32965" marB="32965">
                    <a:lnL w="7620">
                      <a:solidFill>
                        <a:srgbClr val="000000"/>
                      </a:solidFill>
                    </a:lnL>
                    <a:lnR w="7620">
                      <a:solidFill>
                        <a:srgbClr val="000000"/>
                      </a:solidFill>
                    </a:lnR>
                    <a:lnT w="7620">
                      <a:solidFill>
                        <a:srgbClr val="000000"/>
                      </a:solidFill>
                    </a:lnT>
                    <a:lnB w="762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8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800" b="0" i="0" dirty="0">
                          <a:effectLst/>
                          <a:latin typeface="Calibri"/>
                        </a:rPr>
                        <a:t>3 </a:t>
                      </a: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8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800" b="0" i="0" dirty="0">
                          <a:effectLst/>
                          <a:latin typeface="Calibri"/>
                        </a:rPr>
                        <a:t>3.5 </a:t>
                      </a: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8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800" b="0" i="0" dirty="0">
                          <a:effectLst/>
                          <a:latin typeface="Calibri"/>
                        </a:rPr>
                        <a:t>3b, 5 </a:t>
                      </a: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794381"/>
                  </a:ext>
                </a:extLst>
              </a:tr>
              <a:tr h="66356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800" dirty="0">
                        <a:effectLst/>
                      </a:endParaRPr>
                    </a:p>
                    <a:p>
                      <a:pPr lvl="0" algn="just" rtl="0">
                        <a:buNone/>
                      </a:pPr>
                      <a:r>
                        <a:rPr lang="it-IT" sz="1800" b="0" i="0" dirty="0">
                          <a:effectLst/>
                          <a:latin typeface="Calibri"/>
                        </a:rPr>
                        <a:t>Emoperitoneo </a:t>
                      </a:r>
                      <a:endParaRPr lang="it-IT" dirty="0"/>
                    </a:p>
                  </a:txBody>
                  <a:tcPr marL="65928" marR="65928" marT="32965" marB="32965">
                    <a:lnL w="7620">
                      <a:solidFill>
                        <a:srgbClr val="000000"/>
                      </a:solidFill>
                    </a:lnL>
                    <a:lnR w="7620">
                      <a:solidFill>
                        <a:srgbClr val="000000"/>
                      </a:solidFill>
                    </a:lnR>
                    <a:lnT w="7620">
                      <a:solidFill>
                        <a:srgbClr val="000000"/>
                      </a:solidFill>
                    </a:lnT>
                    <a:lnB w="762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8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800" b="0" i="0" dirty="0">
                          <a:effectLst/>
                          <a:latin typeface="Calibri"/>
                        </a:rPr>
                        <a:t>1 </a:t>
                      </a: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8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800" b="0" i="0" dirty="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800" dirty="0">
                        <a:effectLst/>
                      </a:endParaRPr>
                    </a:p>
                    <a:p>
                      <a:pPr algn="just" rtl="0" fontAlgn="base"/>
                      <a:r>
                        <a:rPr lang="it-IT" sz="1800" b="0" i="0" dirty="0">
                          <a:effectLst/>
                          <a:latin typeface="Calibri"/>
                        </a:rPr>
                        <a:t>3b </a:t>
                      </a: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50912"/>
                  </a:ext>
                </a:extLst>
              </a:tr>
            </a:tbl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EAA4B7E0-2BC8-1065-F6C1-54D7446E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12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cs typeface="Calibri Light"/>
              </a:rPr>
              <a:t>Complicanze </a:t>
            </a:r>
            <a:r>
              <a:rPr lang="it-IT" sz="2800" b="1" dirty="0" err="1">
                <a:cs typeface="Calibri Light"/>
              </a:rPr>
              <a:t>perioperatorie</a:t>
            </a:r>
            <a:endParaRPr lang="it-IT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DA691-60E6-65BB-A3A6-ED7C2AF143DF}"/>
              </a:ext>
            </a:extLst>
          </p:cNvPr>
          <p:cNvSpPr txBox="1"/>
          <p:nvPr/>
        </p:nvSpPr>
        <p:spPr>
          <a:xfrm>
            <a:off x="728330" y="4662376"/>
            <a:ext cx="938854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Complicanze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maggiori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minori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12%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mortalità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30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giorni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(fistula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anastomotica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​ 1%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58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E142C6EC-616B-416A-B73B-1E09BDD6F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383178"/>
              </p:ext>
            </p:extLst>
          </p:nvPr>
        </p:nvGraphicFramePr>
        <p:xfrm>
          <a:off x="734937" y="764463"/>
          <a:ext cx="11169353" cy="5431464"/>
        </p:xfrm>
        <a:graphic>
          <a:graphicData uri="http://schemas.openxmlformats.org/drawingml/2006/table">
            <a:tbl>
              <a:tblPr/>
              <a:tblGrid>
                <a:gridCol w="1891297">
                  <a:extLst>
                    <a:ext uri="{9D8B030D-6E8A-4147-A177-3AD203B41FA5}">
                      <a16:colId xmlns:a16="http://schemas.microsoft.com/office/drawing/2014/main" val="603887212"/>
                    </a:ext>
                  </a:extLst>
                </a:gridCol>
                <a:gridCol w="2319514">
                  <a:extLst>
                    <a:ext uri="{9D8B030D-6E8A-4147-A177-3AD203B41FA5}">
                      <a16:colId xmlns:a16="http://schemas.microsoft.com/office/drawing/2014/main" val="1031766783"/>
                    </a:ext>
                  </a:extLst>
                </a:gridCol>
                <a:gridCol w="2319514">
                  <a:extLst>
                    <a:ext uri="{9D8B030D-6E8A-4147-A177-3AD203B41FA5}">
                      <a16:colId xmlns:a16="http://schemas.microsoft.com/office/drawing/2014/main" val="2808931521"/>
                    </a:ext>
                  </a:extLst>
                </a:gridCol>
                <a:gridCol w="2319514">
                  <a:extLst>
                    <a:ext uri="{9D8B030D-6E8A-4147-A177-3AD203B41FA5}">
                      <a16:colId xmlns:a16="http://schemas.microsoft.com/office/drawing/2014/main" val="163121344"/>
                    </a:ext>
                  </a:extLst>
                </a:gridCol>
                <a:gridCol w="2319514">
                  <a:extLst>
                    <a:ext uri="{9D8B030D-6E8A-4147-A177-3AD203B41FA5}">
                      <a16:colId xmlns:a16="http://schemas.microsoft.com/office/drawing/2014/main" val="1575123742"/>
                    </a:ext>
                  </a:extLst>
                </a:gridCol>
              </a:tblGrid>
              <a:tr h="617493"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effectLst/>
                          <a:latin typeface="quote-cjk-patch"/>
                        </a:rPr>
                        <a:t>Tempo dalla chirurgia</a:t>
                      </a:r>
                    </a:p>
                  </a:txBody>
                  <a:tcPr marL="58762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effectLst/>
                          <a:latin typeface="quote-cjk-patch"/>
                        </a:rPr>
                        <a:t>Nr. a rischio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effectLst/>
                          <a:latin typeface="quote-cjk-patch"/>
                        </a:rPr>
                        <a:t>Decessi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effectLst/>
                          <a:latin typeface="quote-cjk-patch"/>
                        </a:rPr>
                        <a:t>Sopravvivenza Cumulativa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effectLst/>
                          <a:latin typeface="quote-cjk-patch"/>
                        </a:rPr>
                        <a:t>Follow-up effettivo*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31731"/>
                  </a:ext>
                </a:extLst>
              </a:tr>
              <a:tr h="386171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30 giorni</a:t>
                      </a:r>
                    </a:p>
                  </a:txBody>
                  <a:tcPr marL="58762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85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1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98.8%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100%</a:t>
                      </a:r>
                    </a:p>
                  </a:txBody>
                  <a:tcPr marL="97937" marR="58762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083370"/>
                  </a:ext>
                </a:extLst>
              </a:tr>
              <a:tr h="386171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1 anno</a:t>
                      </a:r>
                    </a:p>
                  </a:txBody>
                  <a:tcPr marL="58762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84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0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98.8%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100%</a:t>
                      </a:r>
                    </a:p>
                  </a:txBody>
                  <a:tcPr marL="97937" marR="58762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561858"/>
                  </a:ext>
                </a:extLst>
              </a:tr>
              <a:tr h="386171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5 anni</a:t>
                      </a:r>
                    </a:p>
                  </a:txBody>
                  <a:tcPr marL="58762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76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3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94.9%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98.8%</a:t>
                      </a:r>
                    </a:p>
                  </a:txBody>
                  <a:tcPr marL="97937" marR="58762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261707"/>
                  </a:ext>
                </a:extLst>
              </a:tr>
              <a:tr h="386171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10 anni</a:t>
                      </a:r>
                    </a:p>
                  </a:txBody>
                  <a:tcPr marL="58762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65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4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89.1%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87.5%</a:t>
                      </a:r>
                    </a:p>
                  </a:txBody>
                  <a:tcPr marL="97937" marR="58762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886517"/>
                  </a:ext>
                </a:extLst>
              </a:tr>
              <a:tr h="386171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15 anni</a:t>
                      </a:r>
                    </a:p>
                  </a:txBody>
                  <a:tcPr marL="58762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58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2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86.0%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82.4%</a:t>
                      </a:r>
                    </a:p>
                  </a:txBody>
                  <a:tcPr marL="97937" marR="58762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982875"/>
                  </a:ext>
                </a:extLst>
              </a:tr>
              <a:tr h="386171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20 anni</a:t>
                      </a:r>
                    </a:p>
                  </a:txBody>
                  <a:tcPr marL="58762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49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3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80.7%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85.0%</a:t>
                      </a:r>
                    </a:p>
                  </a:txBody>
                  <a:tcPr marL="97937" marR="58762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334083"/>
                  </a:ext>
                </a:extLst>
              </a:tr>
              <a:tr h="386171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25 anni</a:t>
                      </a:r>
                    </a:p>
                  </a:txBody>
                  <a:tcPr marL="58762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39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3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74.5%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78.0%</a:t>
                      </a:r>
                    </a:p>
                  </a:txBody>
                  <a:tcPr marL="97937" marR="58762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43949"/>
                  </a:ext>
                </a:extLst>
              </a:tr>
              <a:tr h="386171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30 anni</a:t>
                      </a:r>
                    </a:p>
                  </a:txBody>
                  <a:tcPr marL="58762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29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3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67.8%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61.0%</a:t>
                      </a:r>
                    </a:p>
                  </a:txBody>
                  <a:tcPr marL="97937" marR="58762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394918"/>
                  </a:ext>
                </a:extLst>
              </a:tr>
              <a:tr h="386171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35 anni</a:t>
                      </a:r>
                    </a:p>
                  </a:txBody>
                  <a:tcPr marL="58762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18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2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60.3%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45.0%</a:t>
                      </a:r>
                    </a:p>
                  </a:txBody>
                  <a:tcPr marL="97937" marR="58762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121111"/>
                  </a:ext>
                </a:extLst>
              </a:tr>
              <a:tr h="386171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40 anni</a:t>
                      </a:r>
                    </a:p>
                  </a:txBody>
                  <a:tcPr marL="58762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9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1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53.7%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32.0%</a:t>
                      </a:r>
                    </a:p>
                  </a:txBody>
                  <a:tcPr marL="97937" marR="58762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932790"/>
                  </a:ext>
                </a:extLst>
              </a:tr>
              <a:tr h="386171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&gt;40 anni</a:t>
                      </a:r>
                    </a:p>
                  </a:txBody>
                  <a:tcPr marL="58762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7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-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-</a:t>
                      </a:r>
                    </a:p>
                  </a:txBody>
                  <a:tcPr marL="97937" marR="97937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8.2%</a:t>
                      </a:r>
                    </a:p>
                  </a:txBody>
                  <a:tcPr marL="97937" marR="58762" marT="61211" marB="612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33050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0ECDEBD-DC4D-4D38-A32E-2497595F2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2180" y="-30745"/>
            <a:ext cx="73504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2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Follow-Up a lungo termine e sopravvivenza</a:t>
            </a: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F5287C5-D5DE-4CC2-9D31-09AF70C06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" y="6420631"/>
            <a:ext cx="67700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*Follow-up effettivo: Percentuale di pazienti in vita con dati disponibili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27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5FF7F52-E82E-43EA-8E35-953B43F97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04810"/>
              </p:ext>
            </p:extLst>
          </p:nvPr>
        </p:nvGraphicFramePr>
        <p:xfrm>
          <a:off x="234892" y="1124126"/>
          <a:ext cx="11862031" cy="4643731"/>
        </p:xfrm>
        <a:graphic>
          <a:graphicData uri="http://schemas.openxmlformats.org/drawingml/2006/table">
            <a:tbl>
              <a:tblPr/>
              <a:tblGrid>
                <a:gridCol w="1876094">
                  <a:extLst>
                    <a:ext uri="{9D8B030D-6E8A-4147-A177-3AD203B41FA5}">
                      <a16:colId xmlns:a16="http://schemas.microsoft.com/office/drawing/2014/main" val="1046017654"/>
                    </a:ext>
                  </a:extLst>
                </a:gridCol>
                <a:gridCol w="1277287">
                  <a:extLst>
                    <a:ext uri="{9D8B030D-6E8A-4147-A177-3AD203B41FA5}">
                      <a16:colId xmlns:a16="http://schemas.microsoft.com/office/drawing/2014/main" val="646600293"/>
                    </a:ext>
                  </a:extLst>
                </a:gridCol>
                <a:gridCol w="1741730">
                  <a:extLst>
                    <a:ext uri="{9D8B030D-6E8A-4147-A177-3AD203B41FA5}">
                      <a16:colId xmlns:a16="http://schemas.microsoft.com/office/drawing/2014/main" val="1970133095"/>
                    </a:ext>
                  </a:extLst>
                </a:gridCol>
                <a:gridCol w="1741730">
                  <a:extLst>
                    <a:ext uri="{9D8B030D-6E8A-4147-A177-3AD203B41FA5}">
                      <a16:colId xmlns:a16="http://schemas.microsoft.com/office/drawing/2014/main" val="1345279700"/>
                    </a:ext>
                  </a:extLst>
                </a:gridCol>
                <a:gridCol w="1741730">
                  <a:extLst>
                    <a:ext uri="{9D8B030D-6E8A-4147-A177-3AD203B41FA5}">
                      <a16:colId xmlns:a16="http://schemas.microsoft.com/office/drawing/2014/main" val="1297597831"/>
                    </a:ext>
                  </a:extLst>
                </a:gridCol>
                <a:gridCol w="1741730">
                  <a:extLst>
                    <a:ext uri="{9D8B030D-6E8A-4147-A177-3AD203B41FA5}">
                      <a16:colId xmlns:a16="http://schemas.microsoft.com/office/drawing/2014/main" val="2283592060"/>
                    </a:ext>
                  </a:extLst>
                </a:gridCol>
                <a:gridCol w="1741730">
                  <a:extLst>
                    <a:ext uri="{9D8B030D-6E8A-4147-A177-3AD203B41FA5}">
                      <a16:colId xmlns:a16="http://schemas.microsoft.com/office/drawing/2014/main" val="1737901283"/>
                    </a:ext>
                  </a:extLst>
                </a:gridCol>
              </a:tblGrid>
              <a:tr h="290469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effectLst/>
                          <a:latin typeface="quote-cjk-patch"/>
                        </a:rPr>
                        <a:t>Complicazione</a:t>
                      </a:r>
                    </a:p>
                  </a:txBody>
                  <a:tcPr marL="29191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effectLst/>
                          <a:latin typeface="quote-cjk-patch"/>
                        </a:rPr>
                        <a:t>1 anno (n=85)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effectLst/>
                          <a:latin typeface="quote-cjk-patch"/>
                        </a:rPr>
                        <a:t>5 anni (n=83)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effectLst/>
                          <a:latin typeface="quote-cjk-patch"/>
                        </a:rPr>
                        <a:t>10 anni (n=74)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effectLst/>
                          <a:latin typeface="quote-cjk-patch"/>
                        </a:rPr>
                        <a:t>20 anni (n=72)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effectLst/>
                          <a:latin typeface="quote-cjk-patch"/>
                        </a:rPr>
                        <a:t>30 anni (n=38)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effectLst/>
                          <a:latin typeface="quote-cjk-patch"/>
                        </a:rPr>
                        <a:t>&gt;40 anni (n=7)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361422"/>
                  </a:ext>
                </a:extLst>
              </a:tr>
              <a:tr h="506076">
                <a:tc>
                  <a:txBody>
                    <a:bodyPr/>
                    <a:lstStyle/>
                    <a:p>
                      <a:r>
                        <a:rPr lang="it-IT" sz="1400" b="1" dirty="0">
                          <a:effectLst/>
                          <a:latin typeface="quote-cjk-patch"/>
                        </a:rPr>
                        <a:t>Nutrizionali-Metaboliche</a:t>
                      </a:r>
                    </a:p>
                  </a:txBody>
                  <a:tcPr marL="29191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11 (12.9%)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41 (49.4%)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45 (60.8%)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63 (87.5%)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28 (73.7%)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dirty="0">
                          <a:effectLst/>
                          <a:latin typeface="quote-cjk-patch"/>
                        </a:rPr>
                        <a:t>6 (85.7%)</a:t>
                      </a:r>
                    </a:p>
                  </a:txBody>
                  <a:tcPr marL="48652" marR="29191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287727"/>
                  </a:ext>
                </a:extLst>
              </a:tr>
              <a:tr h="398273">
                <a:tc>
                  <a:txBody>
                    <a:bodyPr/>
                    <a:lstStyle/>
                    <a:p>
                      <a:r>
                        <a:rPr lang="it-IT" sz="1400" b="0" dirty="0">
                          <a:effectLst/>
                          <a:latin typeface="quote-cjk-patch"/>
                        </a:rPr>
                        <a:t>- </a:t>
                      </a:r>
                      <a:r>
                        <a:rPr lang="it-IT" sz="1400" b="0" i="1" dirty="0">
                          <a:effectLst/>
                          <a:latin typeface="quote-cjk-patch"/>
                        </a:rPr>
                        <a:t>Malnutrizione proteica</a:t>
                      </a:r>
                    </a:p>
                  </a:txBody>
                  <a:tcPr marL="29191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8 (9.4%)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19 (22.9%)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9 (12.2%)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10 (13.9%)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6 (15.8%)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dirty="0">
                          <a:effectLst/>
                          <a:latin typeface="quote-cjk-patch"/>
                        </a:rPr>
                        <a:t>1 (14.3%)</a:t>
                      </a:r>
                    </a:p>
                  </a:txBody>
                  <a:tcPr marL="48652" marR="29191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222793"/>
                  </a:ext>
                </a:extLst>
              </a:tr>
              <a:tr h="506076">
                <a:tc>
                  <a:txBody>
                    <a:bodyPr/>
                    <a:lstStyle/>
                    <a:p>
                      <a:r>
                        <a:rPr lang="it-IT" sz="1400" b="0" dirty="0">
                          <a:effectLst/>
                          <a:latin typeface="quote-cjk-patch"/>
                        </a:rPr>
                        <a:t>- Malattia m</a:t>
                      </a:r>
                      <a:r>
                        <a:rPr lang="it-IT" sz="1400" b="0" i="1" dirty="0">
                          <a:effectLst/>
                          <a:latin typeface="quote-cjk-patch"/>
                        </a:rPr>
                        <a:t>etabolica ossea</a:t>
                      </a:r>
                    </a:p>
                  </a:txBody>
                  <a:tcPr marL="29191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0 (0%)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4 (4.8%)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7 (9.5%)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18 (25.0%)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17 (44.7%)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dirty="0">
                          <a:effectLst/>
                          <a:latin typeface="quote-cjk-patch"/>
                        </a:rPr>
                        <a:t>4 (57.1%)</a:t>
                      </a:r>
                    </a:p>
                  </a:txBody>
                  <a:tcPr marL="48652" marR="29191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839469"/>
                  </a:ext>
                </a:extLst>
              </a:tr>
              <a:tr h="829485">
                <a:tc>
                  <a:txBody>
                    <a:bodyPr/>
                    <a:lstStyle/>
                    <a:p>
                      <a:r>
                        <a:rPr lang="it-IT" sz="1400" b="0" dirty="0">
                          <a:effectLst/>
                          <a:latin typeface="quote-cjk-patch"/>
                        </a:rPr>
                        <a:t>- </a:t>
                      </a:r>
                      <a:r>
                        <a:rPr lang="it-IT" sz="1400" b="0" i="1" dirty="0">
                          <a:effectLst/>
                          <a:latin typeface="quote-cjk-patch"/>
                        </a:rPr>
                        <a:t>Deficit </a:t>
                      </a:r>
                      <a:r>
                        <a:rPr lang="it-IT" sz="1400" b="0" i="1" dirty="0" err="1">
                          <a:effectLst/>
                          <a:latin typeface="quote-cjk-patch"/>
                        </a:rPr>
                        <a:t>Micronutrizionale</a:t>
                      </a:r>
                      <a:r>
                        <a:rPr lang="it-IT" sz="1400" b="0" i="1" dirty="0">
                          <a:effectLst/>
                          <a:latin typeface="quote-cjk-patch"/>
                        </a:rPr>
                        <a:t> Severo sintomatico</a:t>
                      </a:r>
                    </a:p>
                  </a:txBody>
                  <a:tcPr marL="29191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2 (2.4%)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3 (3.6%)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7 (9.5%)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18 (25.0%)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16 (42.1%)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dirty="0">
                          <a:effectLst/>
                          <a:latin typeface="quote-cjk-patch"/>
                        </a:rPr>
                        <a:t>4 (57.1%)</a:t>
                      </a:r>
                    </a:p>
                  </a:txBody>
                  <a:tcPr marL="48652" marR="29191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465552"/>
                  </a:ext>
                </a:extLst>
              </a:tr>
              <a:tr h="721683">
                <a:tc>
                  <a:txBody>
                    <a:bodyPr/>
                    <a:lstStyle/>
                    <a:p>
                      <a:r>
                        <a:rPr lang="it-IT" sz="1400" b="0" dirty="0">
                          <a:effectLst/>
                          <a:latin typeface="quote-cjk-patch"/>
                        </a:rPr>
                        <a:t>- </a:t>
                      </a:r>
                      <a:r>
                        <a:rPr lang="it-IT" sz="1400" b="0" i="1" dirty="0">
                          <a:effectLst/>
                          <a:latin typeface="quote-cjk-patch"/>
                        </a:rPr>
                        <a:t>Nefrolitiasi / Disfunzione Renale</a:t>
                      </a:r>
                    </a:p>
                  </a:txBody>
                  <a:tcPr marL="29191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1 (1.2%)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3 (3.6%)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5 (6.8%)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7 (9.7%)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4 (10.5%)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dirty="0">
                          <a:effectLst/>
                          <a:latin typeface="quote-cjk-patch"/>
                        </a:rPr>
                        <a:t>1 (14.3%)</a:t>
                      </a:r>
                    </a:p>
                  </a:txBody>
                  <a:tcPr marL="48652" marR="29191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79301"/>
                  </a:ext>
                </a:extLst>
              </a:tr>
              <a:tr h="290469">
                <a:tc>
                  <a:txBody>
                    <a:bodyPr/>
                    <a:lstStyle/>
                    <a:p>
                      <a:r>
                        <a:rPr lang="it-IT" sz="1400" b="1" dirty="0">
                          <a:effectLst/>
                          <a:latin typeface="quote-cjk-patch"/>
                        </a:rPr>
                        <a:t>Chirurgiche</a:t>
                      </a:r>
                    </a:p>
                  </a:txBody>
                  <a:tcPr marL="29191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45 (52.9%)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28 (33.7%)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13 (17.6%)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3 (4.2%)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1 (2.6%)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dirty="0">
                          <a:effectLst/>
                          <a:latin typeface="quote-cjk-patch"/>
                        </a:rPr>
                        <a:t>0 (0%)</a:t>
                      </a:r>
                    </a:p>
                  </a:txBody>
                  <a:tcPr marL="48652" marR="29191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625364"/>
                  </a:ext>
                </a:extLst>
              </a:tr>
              <a:tr h="398273">
                <a:tc>
                  <a:txBody>
                    <a:bodyPr/>
                    <a:lstStyle/>
                    <a:p>
                      <a:r>
                        <a:rPr lang="it-IT" sz="1400" b="0" dirty="0">
                          <a:effectLst/>
                          <a:latin typeface="quote-cjk-patch"/>
                        </a:rPr>
                        <a:t>- </a:t>
                      </a:r>
                      <a:r>
                        <a:rPr lang="it-IT" sz="1400" b="0" i="1" dirty="0">
                          <a:effectLst/>
                          <a:latin typeface="quote-cjk-patch"/>
                        </a:rPr>
                        <a:t>Ernia </a:t>
                      </a:r>
                      <a:r>
                        <a:rPr lang="it-IT" sz="1400" b="0" i="1" dirty="0" err="1">
                          <a:effectLst/>
                          <a:latin typeface="quote-cjk-patch"/>
                        </a:rPr>
                        <a:t>incisionale</a:t>
                      </a:r>
                      <a:endParaRPr lang="it-IT" sz="1400" b="0" i="1" dirty="0">
                        <a:effectLst/>
                        <a:latin typeface="quote-cjk-patch"/>
                      </a:endParaRPr>
                    </a:p>
                  </a:txBody>
                  <a:tcPr marL="29191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20 (23.5%)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11 (13.3%)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5 (6.8%)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1 (1.4%)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1 (2.6%)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dirty="0">
                          <a:effectLst/>
                          <a:latin typeface="quote-cjk-patch"/>
                        </a:rPr>
                        <a:t>0 (0%)</a:t>
                      </a:r>
                    </a:p>
                  </a:txBody>
                  <a:tcPr marL="48652" marR="29191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237919"/>
                  </a:ext>
                </a:extLst>
              </a:tr>
              <a:tr h="290469">
                <a:tc>
                  <a:txBody>
                    <a:bodyPr/>
                    <a:lstStyle/>
                    <a:p>
                      <a:r>
                        <a:rPr lang="it-IT" sz="1400" b="0" dirty="0">
                          <a:effectLst/>
                          <a:latin typeface="quote-cjk-patch"/>
                        </a:rPr>
                        <a:t>- </a:t>
                      </a:r>
                      <a:r>
                        <a:rPr lang="it-IT" sz="1400" b="0" i="1" dirty="0">
                          <a:effectLst/>
                          <a:latin typeface="quote-cjk-patch"/>
                        </a:rPr>
                        <a:t>Ulcera </a:t>
                      </a:r>
                      <a:r>
                        <a:rPr lang="it-IT" sz="1400" b="0" i="1" dirty="0" err="1">
                          <a:effectLst/>
                          <a:latin typeface="quote-cjk-patch"/>
                        </a:rPr>
                        <a:t>stomale</a:t>
                      </a:r>
                      <a:endParaRPr lang="it-IT" sz="1400" b="0" i="1" dirty="0">
                        <a:effectLst/>
                        <a:latin typeface="quote-cjk-patch"/>
                      </a:endParaRPr>
                    </a:p>
                  </a:txBody>
                  <a:tcPr marL="29191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6 (7.1%)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9 (10.8%)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6 (8.1%)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2 (2.8%)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0 (0%)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0 (0%)</a:t>
                      </a:r>
                    </a:p>
                  </a:txBody>
                  <a:tcPr marL="48652" marR="29191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356448"/>
                  </a:ext>
                </a:extLst>
              </a:tr>
              <a:tr h="398273">
                <a:tc>
                  <a:txBody>
                    <a:bodyPr/>
                    <a:lstStyle/>
                    <a:p>
                      <a:r>
                        <a:rPr lang="it-IT" sz="1400" b="0" dirty="0">
                          <a:effectLst/>
                          <a:latin typeface="quote-cjk-patch"/>
                        </a:rPr>
                        <a:t>- </a:t>
                      </a:r>
                      <a:r>
                        <a:rPr lang="it-IT" sz="1400" b="0" i="1" dirty="0">
                          <a:effectLst/>
                          <a:latin typeface="quote-cjk-patch"/>
                        </a:rPr>
                        <a:t>Ernia</a:t>
                      </a:r>
                      <a:r>
                        <a:rPr lang="it-IT" sz="1400" b="0" dirty="0">
                          <a:effectLst/>
                          <a:latin typeface="quote-cjk-patch"/>
                        </a:rPr>
                        <a:t> </a:t>
                      </a:r>
                      <a:r>
                        <a:rPr lang="it-IT" sz="1400" b="0" i="1" dirty="0" err="1">
                          <a:effectLst/>
                          <a:latin typeface="quote-cjk-patch"/>
                        </a:rPr>
                        <a:t>Internal</a:t>
                      </a:r>
                      <a:r>
                        <a:rPr lang="it-IT" sz="1400" b="0" i="1" dirty="0">
                          <a:effectLst/>
                          <a:latin typeface="quote-cjk-patch"/>
                        </a:rPr>
                        <a:t> / SBO</a:t>
                      </a:r>
                    </a:p>
                  </a:txBody>
                  <a:tcPr marL="29191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4 (4.7%)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5 (6.0%)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2 (2.7%)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0 (0%)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>
                          <a:effectLst/>
                          <a:latin typeface="quote-cjk-patch"/>
                        </a:rPr>
                        <a:t>0 (0%)</a:t>
                      </a:r>
                    </a:p>
                  </a:txBody>
                  <a:tcPr marL="48652" marR="48652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dirty="0">
                          <a:effectLst/>
                          <a:latin typeface="quote-cjk-patch"/>
                        </a:rPr>
                        <a:t>0 (0%)</a:t>
                      </a:r>
                    </a:p>
                  </a:txBody>
                  <a:tcPr marL="48652" marR="29191" marT="30407" marB="30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81320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F3EAF95-2266-4D9C-A9A4-E48CB4B37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50" y="49898"/>
            <a:ext cx="109811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2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Prevalenza e Severità Complicazioni agli intervalli di Follow-Up</a:t>
            </a: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6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AB8981D-59F5-4D79-9724-4B478690B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374365"/>
              </p:ext>
            </p:extLst>
          </p:nvPr>
        </p:nvGraphicFramePr>
        <p:xfrm>
          <a:off x="692210" y="659791"/>
          <a:ext cx="10733520" cy="5591541"/>
        </p:xfrm>
        <a:graphic>
          <a:graphicData uri="http://schemas.openxmlformats.org/drawingml/2006/table">
            <a:tbl>
              <a:tblPr/>
              <a:tblGrid>
                <a:gridCol w="1788920">
                  <a:extLst>
                    <a:ext uri="{9D8B030D-6E8A-4147-A177-3AD203B41FA5}">
                      <a16:colId xmlns:a16="http://schemas.microsoft.com/office/drawing/2014/main" val="2941235605"/>
                    </a:ext>
                  </a:extLst>
                </a:gridCol>
                <a:gridCol w="1788920">
                  <a:extLst>
                    <a:ext uri="{9D8B030D-6E8A-4147-A177-3AD203B41FA5}">
                      <a16:colId xmlns:a16="http://schemas.microsoft.com/office/drawing/2014/main" val="1159103179"/>
                    </a:ext>
                  </a:extLst>
                </a:gridCol>
                <a:gridCol w="1788920">
                  <a:extLst>
                    <a:ext uri="{9D8B030D-6E8A-4147-A177-3AD203B41FA5}">
                      <a16:colId xmlns:a16="http://schemas.microsoft.com/office/drawing/2014/main" val="3568463566"/>
                    </a:ext>
                  </a:extLst>
                </a:gridCol>
                <a:gridCol w="1788920">
                  <a:extLst>
                    <a:ext uri="{9D8B030D-6E8A-4147-A177-3AD203B41FA5}">
                      <a16:colId xmlns:a16="http://schemas.microsoft.com/office/drawing/2014/main" val="666910980"/>
                    </a:ext>
                  </a:extLst>
                </a:gridCol>
                <a:gridCol w="1788920">
                  <a:extLst>
                    <a:ext uri="{9D8B030D-6E8A-4147-A177-3AD203B41FA5}">
                      <a16:colId xmlns:a16="http://schemas.microsoft.com/office/drawing/2014/main" val="1101482024"/>
                    </a:ext>
                  </a:extLst>
                </a:gridCol>
                <a:gridCol w="1788920">
                  <a:extLst>
                    <a:ext uri="{9D8B030D-6E8A-4147-A177-3AD203B41FA5}">
                      <a16:colId xmlns:a16="http://schemas.microsoft.com/office/drawing/2014/main" val="1292452632"/>
                    </a:ext>
                  </a:extLst>
                </a:gridCol>
              </a:tblGrid>
              <a:tr h="534889">
                <a:tc gridSpan="2"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effectLst/>
                          <a:latin typeface="quote-cjk-patch"/>
                        </a:rPr>
                        <a:t>Causa di decesso</a:t>
                      </a:r>
                    </a:p>
                  </a:txBody>
                  <a:tcPr marL="53726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effectLst/>
                          <a:latin typeface="quote-cjk-patch"/>
                        </a:rPr>
                        <a:t>Nr Pazienti (%)</a:t>
                      </a:r>
                    </a:p>
                  </a:txBody>
                  <a:tcPr marL="89543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latin typeface="quote-cjk-patch"/>
                        </a:rPr>
                        <a:t>Years of Follow-up at </a:t>
                      </a:r>
                      <a:r>
                        <a:rPr lang="en-US" sz="2000" b="1" dirty="0" err="1">
                          <a:effectLst/>
                          <a:latin typeface="quote-cjk-patch"/>
                        </a:rPr>
                        <a:t>Exitus</a:t>
                      </a:r>
                      <a:endParaRPr lang="en-US" sz="2000" b="1" dirty="0">
                        <a:effectLst/>
                        <a:latin typeface="quote-cjk-patch"/>
                      </a:endParaRPr>
                    </a:p>
                  </a:txBody>
                  <a:tcPr marL="89543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369945"/>
                  </a:ext>
                </a:extLst>
              </a:tr>
              <a:tr h="534889">
                <a:tc gridSpan="2">
                  <a:txBody>
                    <a:bodyPr/>
                    <a:lstStyle/>
                    <a:p>
                      <a:r>
                        <a:rPr lang="it-IT" sz="2000" b="1" dirty="0">
                          <a:effectLst/>
                          <a:latin typeface="quote-cjk-patch"/>
                        </a:rPr>
                        <a:t>BPD-Relate</a:t>
                      </a:r>
                    </a:p>
                  </a:txBody>
                  <a:tcPr marL="53726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10 (40.0%)</a:t>
                      </a:r>
                    </a:p>
                  </a:txBody>
                  <a:tcPr marL="89543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t-IT" sz="2000" b="0">
                        <a:effectLst/>
                        <a:latin typeface="quote-cjk-patch"/>
                      </a:endParaRPr>
                    </a:p>
                  </a:txBody>
                  <a:tcPr marL="89543" marR="53726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150847"/>
                  </a:ext>
                </a:extLst>
              </a:tr>
              <a:tr h="534889">
                <a:tc gridSpan="2"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- Complicazioni postoperatorie*</a:t>
                      </a:r>
                    </a:p>
                  </a:txBody>
                  <a:tcPr marL="53726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6 (24.0%)</a:t>
                      </a:r>
                    </a:p>
                  </a:txBody>
                  <a:tcPr marL="89543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&lt;1, 3, 5, 11, 15, 19, 25</a:t>
                      </a:r>
                    </a:p>
                  </a:txBody>
                  <a:tcPr marL="89543" marR="53726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5855"/>
                  </a:ext>
                </a:extLst>
              </a:tr>
              <a:tr h="334381">
                <a:tc gridSpan="2"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- Malnutrizione Proteica</a:t>
                      </a:r>
                    </a:p>
                  </a:txBody>
                  <a:tcPr marL="53726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4 (16.0%)</a:t>
                      </a:r>
                    </a:p>
                  </a:txBody>
                  <a:tcPr marL="89543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15, 21, 30, 37</a:t>
                      </a:r>
                    </a:p>
                  </a:txBody>
                  <a:tcPr marL="89543" marR="53726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170834"/>
                  </a:ext>
                </a:extLst>
              </a:tr>
              <a:tr h="534889">
                <a:tc gridSpan="2">
                  <a:txBody>
                    <a:bodyPr/>
                    <a:lstStyle/>
                    <a:p>
                      <a:r>
                        <a:rPr lang="it-IT" sz="2000" b="1" dirty="0" err="1">
                          <a:effectLst/>
                          <a:latin typeface="quote-cjk-patch"/>
                        </a:rPr>
                        <a:t>Cardiovasculari</a:t>
                      </a:r>
                      <a:endParaRPr lang="it-IT" sz="2000" b="1" dirty="0">
                        <a:effectLst/>
                        <a:latin typeface="quote-cjk-patch"/>
                      </a:endParaRPr>
                    </a:p>
                  </a:txBody>
                  <a:tcPr marL="53726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4 (16.0%)</a:t>
                      </a:r>
                    </a:p>
                  </a:txBody>
                  <a:tcPr marL="89543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18, 31, 31, 40</a:t>
                      </a:r>
                    </a:p>
                  </a:txBody>
                  <a:tcPr marL="89543" marR="53726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447173"/>
                  </a:ext>
                </a:extLst>
              </a:tr>
              <a:tr h="334381">
                <a:tc gridSpan="2"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- Infarto miocardio</a:t>
                      </a:r>
                    </a:p>
                  </a:txBody>
                  <a:tcPr marL="53726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2</a:t>
                      </a:r>
                    </a:p>
                  </a:txBody>
                  <a:tcPr marL="89543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18, 31</a:t>
                      </a:r>
                    </a:p>
                  </a:txBody>
                  <a:tcPr marL="89543" marR="53726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678881"/>
                  </a:ext>
                </a:extLst>
              </a:tr>
              <a:tr h="334381">
                <a:tc gridSpan="2"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- Insufficienza renale</a:t>
                      </a:r>
                    </a:p>
                  </a:txBody>
                  <a:tcPr marL="53726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2</a:t>
                      </a:r>
                    </a:p>
                  </a:txBody>
                  <a:tcPr marL="89543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31, 40</a:t>
                      </a:r>
                    </a:p>
                  </a:txBody>
                  <a:tcPr marL="89543" marR="53726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43543"/>
                  </a:ext>
                </a:extLst>
              </a:tr>
              <a:tr h="208364">
                <a:tc>
                  <a:txBody>
                    <a:bodyPr/>
                    <a:lstStyle/>
                    <a:p>
                      <a:r>
                        <a:rPr lang="it-IT" sz="2000" b="1" dirty="0">
                          <a:effectLst/>
                          <a:latin typeface="quote-cjk-patch"/>
                        </a:rPr>
                        <a:t>Altre cause</a:t>
                      </a:r>
                    </a:p>
                  </a:txBody>
                  <a:tcPr marL="53726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 b="1" dirty="0">
                        <a:effectLst/>
                        <a:latin typeface="quote-cjk-patch"/>
                      </a:endParaRPr>
                    </a:p>
                  </a:txBody>
                  <a:tcPr marL="53726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6 (24.0%)</a:t>
                      </a:r>
                    </a:p>
                  </a:txBody>
                  <a:tcPr marL="89543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 b="0" dirty="0">
                        <a:effectLst/>
                        <a:latin typeface="quote-cjk-patch"/>
                      </a:endParaRPr>
                    </a:p>
                  </a:txBody>
                  <a:tcPr marL="89543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 b="0" dirty="0">
                        <a:effectLst/>
                        <a:latin typeface="quote-cjk-patch"/>
                      </a:endParaRPr>
                    </a:p>
                  </a:txBody>
                  <a:tcPr marL="89543" marR="53726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 b="0" dirty="0">
                        <a:effectLst/>
                        <a:latin typeface="quote-cjk-patch"/>
                      </a:endParaRPr>
                    </a:p>
                  </a:txBody>
                  <a:tcPr marL="89543" marR="53726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916991"/>
                  </a:ext>
                </a:extLst>
              </a:tr>
              <a:tr h="208364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it-IT" sz="2000" b="0" dirty="0">
                          <a:effectLst/>
                          <a:latin typeface="quote-cjk-patch"/>
                        </a:rPr>
                        <a:t>Neoplasie</a:t>
                      </a:r>
                    </a:p>
                  </a:txBody>
                  <a:tcPr marL="53726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 b="0" dirty="0">
                        <a:effectLst/>
                        <a:latin typeface="quote-cjk-patch"/>
                      </a:endParaRPr>
                    </a:p>
                  </a:txBody>
                  <a:tcPr marL="89543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5 (20.0%)</a:t>
                      </a:r>
                    </a:p>
                  </a:txBody>
                  <a:tcPr marL="89543" marR="53726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 b="0" dirty="0">
                        <a:effectLst/>
                        <a:latin typeface="quote-cjk-patch"/>
                      </a:endParaRPr>
                    </a:p>
                  </a:txBody>
                  <a:tcPr marL="89543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effectLst/>
                          <a:latin typeface="quote-cjk-patch"/>
                        </a:rPr>
                        <a:t>8, 30, 31, 31, 35</a:t>
                      </a:r>
                    </a:p>
                  </a:txBody>
                  <a:tcPr marL="89543" marR="53726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 b="0" dirty="0">
                        <a:effectLst/>
                        <a:latin typeface="quote-cjk-patch"/>
                      </a:endParaRPr>
                    </a:p>
                  </a:txBody>
                  <a:tcPr marL="89543" marR="53726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79759"/>
                  </a:ext>
                </a:extLst>
              </a:tr>
              <a:tr h="334381">
                <a:tc gridSpan="2"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it-IT" sz="2000" b="0" dirty="0">
                          <a:effectLst/>
                          <a:latin typeface="quote-cjk-patch"/>
                        </a:rPr>
                        <a:t>Ignote</a:t>
                      </a:r>
                    </a:p>
                  </a:txBody>
                  <a:tcPr marL="53726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4 (16.0%)</a:t>
                      </a:r>
                    </a:p>
                  </a:txBody>
                  <a:tcPr marL="89543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3, 5, 14, 37</a:t>
                      </a:r>
                    </a:p>
                  </a:txBody>
                  <a:tcPr marL="89543" marR="53726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45665"/>
                  </a:ext>
                </a:extLst>
              </a:tr>
              <a:tr h="334381">
                <a:tc gridSpan="2"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- Suicidio</a:t>
                      </a:r>
                    </a:p>
                  </a:txBody>
                  <a:tcPr marL="53726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1 (4.0%)</a:t>
                      </a:r>
                    </a:p>
                  </a:txBody>
                  <a:tcPr marL="89543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6</a:t>
                      </a:r>
                    </a:p>
                  </a:txBody>
                  <a:tcPr marL="89543" marR="53726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333325"/>
                  </a:ext>
                </a:extLst>
              </a:tr>
              <a:tr h="534889">
                <a:tc gridSpan="2"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- altre (Infezione)</a:t>
                      </a:r>
                    </a:p>
                  </a:txBody>
                  <a:tcPr marL="53726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1 (4.0%)</a:t>
                      </a:r>
                    </a:p>
                  </a:txBody>
                  <a:tcPr marL="89543" marR="89543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25</a:t>
                      </a:r>
                    </a:p>
                  </a:txBody>
                  <a:tcPr marL="89543" marR="53726" marT="55964" marB="559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2301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388C2D04-2CC8-4DB1-BC96-2C7A8D09F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25" y="-7228"/>
            <a:ext cx="105113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2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Cause di </a:t>
            </a:r>
            <a:r>
              <a:rPr kumimoji="0" lang="it-IT" altLang="it-IT" sz="3200" b="0" i="0" u="none" strike="noStrike" cap="none" normalizeH="0" baseline="0" dirty="0" err="1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exitus</a:t>
            </a:r>
            <a:r>
              <a:rPr kumimoji="0" lang="it-IT" altLang="it-IT" sz="32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 (n=25)</a:t>
            </a: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106E889-9CC3-45FF-B25E-6D87FC6D8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" y="6341598"/>
            <a:ext cx="12394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*Inclusi un decesso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perioperatorio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 da fistola anastomotica (&lt;1 anno) e mortalità tardiva da complicanze chirurgiche di revisioni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1214130-9DE4-4EBE-8496-83C57E850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224034"/>
              </p:ext>
            </p:extLst>
          </p:nvPr>
        </p:nvGraphicFramePr>
        <p:xfrm>
          <a:off x="444616" y="1250537"/>
          <a:ext cx="11123801" cy="4737758"/>
        </p:xfrm>
        <a:graphic>
          <a:graphicData uri="http://schemas.openxmlformats.org/drawingml/2006/table">
            <a:tbl>
              <a:tblPr/>
              <a:tblGrid>
                <a:gridCol w="2382474">
                  <a:extLst>
                    <a:ext uri="{9D8B030D-6E8A-4147-A177-3AD203B41FA5}">
                      <a16:colId xmlns:a16="http://schemas.microsoft.com/office/drawing/2014/main" val="1670225197"/>
                    </a:ext>
                  </a:extLst>
                </a:gridCol>
                <a:gridCol w="1090035">
                  <a:extLst>
                    <a:ext uri="{9D8B030D-6E8A-4147-A177-3AD203B41FA5}">
                      <a16:colId xmlns:a16="http://schemas.microsoft.com/office/drawing/2014/main" val="637535"/>
                    </a:ext>
                  </a:extLst>
                </a:gridCol>
                <a:gridCol w="1912823">
                  <a:extLst>
                    <a:ext uri="{9D8B030D-6E8A-4147-A177-3AD203B41FA5}">
                      <a16:colId xmlns:a16="http://schemas.microsoft.com/office/drawing/2014/main" val="1911342217"/>
                    </a:ext>
                  </a:extLst>
                </a:gridCol>
                <a:gridCol w="1912823">
                  <a:extLst>
                    <a:ext uri="{9D8B030D-6E8A-4147-A177-3AD203B41FA5}">
                      <a16:colId xmlns:a16="http://schemas.microsoft.com/office/drawing/2014/main" val="1522370908"/>
                    </a:ext>
                  </a:extLst>
                </a:gridCol>
                <a:gridCol w="1912823">
                  <a:extLst>
                    <a:ext uri="{9D8B030D-6E8A-4147-A177-3AD203B41FA5}">
                      <a16:colId xmlns:a16="http://schemas.microsoft.com/office/drawing/2014/main" val="2646927347"/>
                    </a:ext>
                  </a:extLst>
                </a:gridCol>
                <a:gridCol w="1912823">
                  <a:extLst>
                    <a:ext uri="{9D8B030D-6E8A-4147-A177-3AD203B41FA5}">
                      <a16:colId xmlns:a16="http://schemas.microsoft.com/office/drawing/2014/main" val="1342569581"/>
                    </a:ext>
                  </a:extLst>
                </a:gridCol>
              </a:tblGrid>
              <a:tr h="651422"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effectLst/>
                          <a:latin typeface="quote-cjk-patch"/>
                        </a:rPr>
                        <a:t>Follow-Up</a:t>
                      </a:r>
                    </a:p>
                  </a:txBody>
                  <a:tcPr marL="80588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1">
                          <a:effectLst/>
                          <a:latin typeface="quote-cjk-patch"/>
                        </a:rPr>
                        <a:t>n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effectLst/>
                          <a:latin typeface="quote-cjk-patch"/>
                        </a:rPr>
                        <a:t>Peso corporeo (kg)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1">
                          <a:effectLst/>
                          <a:latin typeface="quote-cjk-patch"/>
                        </a:rPr>
                        <a:t>BMI (kg/m²)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1">
                          <a:effectLst/>
                          <a:latin typeface="quote-cjk-patch"/>
                        </a:rPr>
                        <a:t>%TWL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effectLst/>
                          <a:latin typeface="quote-cjk-patch"/>
                        </a:rPr>
                        <a:t>%EWL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439312"/>
                  </a:ext>
                </a:extLst>
              </a:tr>
              <a:tr h="651422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Preoperatorio</a:t>
                      </a:r>
                    </a:p>
                  </a:txBody>
                  <a:tcPr marL="80588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85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113.3 ± 18.9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42.2 ± 5.1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-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-</a:t>
                      </a:r>
                    </a:p>
                  </a:txBody>
                  <a:tcPr marL="134314" marR="80588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889616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1 anno</a:t>
                      </a:r>
                    </a:p>
                  </a:txBody>
                  <a:tcPr marL="80588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85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78.4 ± 12.5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29.4 ± 4.9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31.2 ± 8.9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74.1 ± 21.4</a:t>
                      </a:r>
                    </a:p>
                  </a:txBody>
                  <a:tcPr marL="134314" marR="80588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996230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5 anni</a:t>
                      </a:r>
                    </a:p>
                  </a:txBody>
                  <a:tcPr marL="80588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83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73.1 ± 11.8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27.4 ± 4.7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36.1 ± 8.6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85.3 ± 20.1</a:t>
                      </a:r>
                    </a:p>
                  </a:txBody>
                  <a:tcPr marL="134314" marR="80588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708053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10 anni</a:t>
                      </a:r>
                    </a:p>
                  </a:txBody>
                  <a:tcPr marL="80588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74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75.7 ± 13.1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28.7 ± 5.1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35.0 ± 11.4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79.8 ± 26.9</a:t>
                      </a:r>
                    </a:p>
                  </a:txBody>
                  <a:tcPr marL="134314" marR="80588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55156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20 anni</a:t>
                      </a:r>
                    </a:p>
                  </a:txBody>
                  <a:tcPr marL="80588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72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77.0 ± 14.2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28.7 ± 5.4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34.3 ± 13.5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76.9 ± 31.5</a:t>
                      </a:r>
                    </a:p>
                  </a:txBody>
                  <a:tcPr marL="134314" marR="80588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129301"/>
                  </a:ext>
                </a:extLst>
              </a:tr>
              <a:tr h="236346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30 anni</a:t>
                      </a:r>
                    </a:p>
                  </a:txBody>
                  <a:tcPr marL="80588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52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76.8 ± 13.9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28.1 ± 5.3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37.7 ± 13.5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77.4 ± 31.5</a:t>
                      </a:r>
                    </a:p>
                  </a:txBody>
                  <a:tcPr marL="134314" marR="80588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189378"/>
                  </a:ext>
                </a:extLst>
              </a:tr>
              <a:tr h="236346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40 anni</a:t>
                      </a:r>
                    </a:p>
                  </a:txBody>
                  <a:tcPr marL="80588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9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71.9 ± 9.1</a:t>
                      </a:r>
                      <a:endParaRPr lang="it-IT" sz="2000" b="0" dirty="0">
                        <a:effectLst/>
                        <a:latin typeface="quote-cjk-patch"/>
                      </a:endParaRP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26.2 ± 2.4</a:t>
                      </a:r>
                      <a:endParaRPr lang="it-IT" sz="2000" b="0" dirty="0">
                        <a:effectLst/>
                        <a:latin typeface="quote-cjk-patch"/>
                      </a:endParaRP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39.4 ± 12.1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92.8 ± 28.9</a:t>
                      </a:r>
                      <a:endParaRPr lang="it-IT" sz="2000" b="0" dirty="0">
                        <a:effectLst/>
                        <a:latin typeface="quote-cjk-patch"/>
                      </a:endParaRPr>
                    </a:p>
                  </a:txBody>
                  <a:tcPr marL="134314" marR="80588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71844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&gt;40 anni</a:t>
                      </a:r>
                    </a:p>
                  </a:txBody>
                  <a:tcPr marL="80588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7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69.4 ± 9.1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25.2 ± 2.4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>
                          <a:effectLst/>
                          <a:latin typeface="quote-cjk-patch"/>
                        </a:rPr>
                        <a:t>39.4 ± 12.1</a:t>
                      </a:r>
                    </a:p>
                  </a:txBody>
                  <a:tcPr marL="134314" marR="134314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dirty="0">
                          <a:effectLst/>
                          <a:latin typeface="quote-cjk-patch"/>
                        </a:rPr>
                        <a:t>92.8 ± 28.9</a:t>
                      </a:r>
                    </a:p>
                  </a:txBody>
                  <a:tcPr marL="134314" marR="80588" marT="83946" marB="839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43006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ADA254B-D6FD-4D51-821A-83F3F7ABD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471" y="347111"/>
            <a:ext cx="100913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2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quote-cjk-patch"/>
              </a:rPr>
              <a:t>Perdita di peso a lungo termine e BMI dopo BPD</a:t>
            </a: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8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B28AB53A-7FE3-423C-8931-4F9A7BCCA0F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10327" y="988284"/>
          <a:ext cx="8285018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D564A6B8-B83D-4564-B1A6-044DA7D8847D}"/>
              </a:ext>
            </a:extLst>
          </p:cNvPr>
          <p:cNvSpPr txBox="1">
            <a:spLocks/>
          </p:cNvSpPr>
          <p:nvPr/>
        </p:nvSpPr>
        <p:spPr>
          <a:xfrm>
            <a:off x="838200" y="242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ea typeface="Calibri Light"/>
                <a:cs typeface="Calibri Light"/>
              </a:rPr>
              <a:t>TWL% a 30 e 50 anni dopo BPD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D2A58C36-431F-415A-BAC3-C924E2197AC8}"/>
              </a:ext>
            </a:extLst>
          </p:cNvPr>
          <p:cNvSpPr/>
          <p:nvPr/>
        </p:nvSpPr>
        <p:spPr>
          <a:xfrm>
            <a:off x="6398631" y="1467458"/>
            <a:ext cx="484631" cy="2955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512A1825-29C1-4A38-AD22-B7EC55778978}"/>
              </a:ext>
            </a:extLst>
          </p:cNvPr>
          <p:cNvSpPr/>
          <p:nvPr/>
        </p:nvSpPr>
        <p:spPr>
          <a:xfrm>
            <a:off x="7398756" y="1286483"/>
            <a:ext cx="484631" cy="2955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C74DB756-3E5E-4B06-AADD-BC0E15E93B1D}"/>
              </a:ext>
            </a:extLst>
          </p:cNvPr>
          <p:cNvSpPr/>
          <p:nvPr/>
        </p:nvSpPr>
        <p:spPr>
          <a:xfrm>
            <a:off x="9198981" y="1896083"/>
            <a:ext cx="484631" cy="2955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5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67FE5A1-25AF-ECD0-7F2D-8DE602A61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5987"/>
            <a:ext cx="12164341" cy="33946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DE79BFA-8705-2A52-F603-BB1FB4A6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906" y="-370492"/>
            <a:ext cx="7098122" cy="3187688"/>
          </a:xfrm>
          <a:prstGeom prst="rect">
            <a:avLst/>
          </a:prstGeom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5DA45403-D3A7-FBBD-ADCB-76A183F8551B}"/>
              </a:ext>
            </a:extLst>
          </p:cNvPr>
          <p:cNvCxnSpPr>
            <a:cxnSpLocks/>
          </p:cNvCxnSpPr>
          <p:nvPr/>
        </p:nvCxnSpPr>
        <p:spPr>
          <a:xfrm flipH="1">
            <a:off x="9242323" y="4837471"/>
            <a:ext cx="2713703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022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0CC78-6B98-93F5-9E4A-C33CAE97B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DCC3EBC-5116-1015-FD2B-87E7A9531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5987"/>
            <a:ext cx="12164341" cy="33946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7F66E40-3023-FBEF-49F3-EA8B3767E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906" y="-370492"/>
            <a:ext cx="7098122" cy="3187688"/>
          </a:xfrm>
          <a:prstGeom prst="rect">
            <a:avLst/>
          </a:prstGeom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CB0CDF95-00B1-D289-0326-23607C49733E}"/>
              </a:ext>
            </a:extLst>
          </p:cNvPr>
          <p:cNvCxnSpPr>
            <a:cxnSpLocks/>
          </p:cNvCxnSpPr>
          <p:nvPr/>
        </p:nvCxnSpPr>
        <p:spPr>
          <a:xfrm flipH="1">
            <a:off x="9242323" y="4837471"/>
            <a:ext cx="2713703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485E89D3-42B6-C3A3-AEB4-F5A8BF35443D}"/>
              </a:ext>
            </a:extLst>
          </p:cNvPr>
          <p:cNvCxnSpPr>
            <a:cxnSpLocks/>
          </p:cNvCxnSpPr>
          <p:nvPr/>
        </p:nvCxnSpPr>
        <p:spPr>
          <a:xfrm flipH="1">
            <a:off x="9227579" y="5422492"/>
            <a:ext cx="2713703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4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B4918D-0C5A-43A4-91EE-C71448E4B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2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Francesco S. Papadia, M.D., FACS, FEBS (</a:t>
            </a:r>
            <a:r>
              <a:rPr lang="en-US" dirty="0" err="1"/>
              <a:t>SurgOnc</a:t>
            </a:r>
            <a:r>
              <a:rPr lang="en-US" dirty="0"/>
              <a:t>)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Nessun</a:t>
            </a:r>
            <a:r>
              <a:rPr lang="en-US" dirty="0"/>
              <a:t> </a:t>
            </a:r>
            <a:r>
              <a:rPr lang="en-US" dirty="0" err="1"/>
              <a:t>conflitto</a:t>
            </a:r>
            <a:r>
              <a:rPr lang="en-US" dirty="0"/>
              <a:t> di </a:t>
            </a:r>
            <a:r>
              <a:rPr lang="en-US" dirty="0" err="1"/>
              <a:t>interessi</a:t>
            </a:r>
            <a:r>
              <a:rPr lang="en-US" dirty="0"/>
              <a:t> da </a:t>
            </a:r>
            <a:r>
              <a:rPr lang="en-US" dirty="0" err="1"/>
              <a:t>dichiarare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Case-mix disclosure:</a:t>
            </a:r>
          </a:p>
          <a:p>
            <a:pPr marL="0" indent="0">
              <a:buNone/>
            </a:pPr>
            <a:endParaRPr lang="it-IT" dirty="0">
              <a:cs typeface="Calibri" panose="020F0502020204030204"/>
            </a:endParaRP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15537B44-B4A9-840D-B1EC-F391B7D47625}"/>
              </a:ext>
            </a:extLst>
          </p:cNvPr>
          <p:cNvGraphicFramePr>
            <a:graphicFrameLocks/>
          </p:cNvGraphicFramePr>
          <p:nvPr/>
        </p:nvGraphicFramePr>
        <p:xfrm>
          <a:off x="3570876" y="3321566"/>
          <a:ext cx="7300803" cy="290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7966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78EBD6A3-A6F2-2580-92E1-26712C955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197092"/>
            <a:ext cx="7010400" cy="427672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81ED0E-D213-67F3-C890-18C1E63E8899}"/>
              </a:ext>
            </a:extLst>
          </p:cNvPr>
          <p:cNvSpPr txBox="1"/>
          <p:nvPr/>
        </p:nvSpPr>
        <p:spPr>
          <a:xfrm>
            <a:off x="2473620" y="226138"/>
            <a:ext cx="7345152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it-IT" sz="3600" dirty="0"/>
              <a:t>IFSO- 8</a:t>
            </a:r>
            <a:r>
              <a:rPr lang="it-IT" sz="3600" baseline="30000" dirty="0"/>
              <a:t>th</a:t>
            </a:r>
            <a:r>
              <a:rPr lang="it-IT" sz="3600" dirty="0"/>
              <a:t> Global </a:t>
            </a:r>
            <a:r>
              <a:rPr lang="it-IT" sz="3600" err="1"/>
              <a:t>Registry</a:t>
            </a:r>
            <a:r>
              <a:rPr lang="it-IT" sz="3600" dirty="0"/>
              <a:t> Report, 2024</a:t>
            </a:r>
            <a:endParaRPr lang="it-IT" sz="3600" dirty="0">
              <a:ea typeface="Calibri"/>
              <a:cs typeface="Calibri"/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D8236105-DB72-9C45-AFC0-EE0EA6B2A7B9}"/>
              </a:ext>
            </a:extLst>
          </p:cNvPr>
          <p:cNvSpPr/>
          <p:nvPr/>
        </p:nvSpPr>
        <p:spPr>
          <a:xfrm>
            <a:off x="8151394" y="2757236"/>
            <a:ext cx="360947" cy="15641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97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0F9AE41-EDA1-4972-AC3D-9CB2BE1C03E0}"/>
              </a:ext>
            </a:extLst>
          </p:cNvPr>
          <p:cNvSpPr txBox="1"/>
          <p:nvPr/>
        </p:nvSpPr>
        <p:spPr>
          <a:xfrm>
            <a:off x="4413256" y="226138"/>
            <a:ext cx="281840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Conclusioni- 1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027B09-49D0-40DC-8D3B-334FFE230AF6}"/>
              </a:ext>
            </a:extLst>
          </p:cNvPr>
          <p:cNvSpPr txBox="1"/>
          <p:nvPr/>
        </p:nvSpPr>
        <p:spPr>
          <a:xfrm>
            <a:off x="619420" y="1934649"/>
            <a:ext cx="1071717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lvl="0" algn="just">
              <a:defRPr/>
            </a:pPr>
            <a:r>
              <a:rPr lang="it-IT" sz="2400" dirty="0">
                <a:solidFill>
                  <a:srgbClr val="27292E"/>
                </a:solidFill>
                <a:latin typeface="Nunito Sans"/>
              </a:rPr>
              <a:t>La diversione </a:t>
            </a:r>
            <a:r>
              <a:rPr lang="it-IT" sz="2400" dirty="0" err="1">
                <a:solidFill>
                  <a:srgbClr val="27292E"/>
                </a:solidFill>
                <a:latin typeface="Nunito Sans"/>
              </a:rPr>
              <a:t>bilio</a:t>
            </a:r>
            <a:r>
              <a:rPr lang="it-IT" sz="2400" dirty="0">
                <a:solidFill>
                  <a:srgbClr val="27292E"/>
                </a:solidFill>
                <a:latin typeface="Nunito Sans"/>
              </a:rPr>
              <a:t>-pancreatica </a:t>
            </a:r>
            <a:r>
              <a:rPr lang="it-IT" sz="2400" b="1" dirty="0">
                <a:solidFill>
                  <a:srgbClr val="27292E"/>
                </a:solidFill>
                <a:latin typeface="Nunito Sans"/>
              </a:rPr>
              <a:t>è molto efficace </a:t>
            </a:r>
            <a:r>
              <a:rPr lang="it-IT" sz="2400" dirty="0">
                <a:solidFill>
                  <a:srgbClr val="27292E"/>
                </a:solidFill>
                <a:latin typeface="Nunito Sans"/>
              </a:rPr>
              <a:t>nel mantenere una </a:t>
            </a:r>
            <a:r>
              <a:rPr lang="it-IT" sz="2400" b="1" dirty="0">
                <a:solidFill>
                  <a:srgbClr val="27292E"/>
                </a:solidFill>
                <a:latin typeface="Nunito Sans"/>
              </a:rPr>
              <a:t>perdita di peso stabile </a:t>
            </a:r>
            <a:r>
              <a:rPr lang="it-IT" sz="2400" dirty="0">
                <a:solidFill>
                  <a:srgbClr val="27292E"/>
                </a:solidFill>
                <a:latin typeface="Nunito Sans"/>
              </a:rPr>
              <a:t>e un </a:t>
            </a:r>
            <a:r>
              <a:rPr lang="it-IT" sz="2400" b="1" dirty="0">
                <a:solidFill>
                  <a:srgbClr val="27292E"/>
                </a:solidFill>
                <a:latin typeface="Nunito Sans"/>
              </a:rPr>
              <a:t>eccellente controllo delle comorbidità metaboliche decenni dopo l'intervento iniziale, </a:t>
            </a:r>
            <a:r>
              <a:rPr lang="it-IT" sz="2400" dirty="0">
                <a:solidFill>
                  <a:srgbClr val="27292E"/>
                </a:solidFill>
                <a:latin typeface="Nunito Sans"/>
              </a:rPr>
              <a:t>ma ciò avviene ad un </a:t>
            </a:r>
            <a:r>
              <a:rPr lang="it-IT" sz="2400" b="1" dirty="0">
                <a:solidFill>
                  <a:srgbClr val="27292E"/>
                </a:solidFill>
                <a:latin typeface="Nunito Sans"/>
              </a:rPr>
              <a:t>alto, e sempre crescente, costo clinico</a:t>
            </a:r>
          </a:p>
          <a:p>
            <a:pPr lvl="0" algn="just">
              <a:defRPr/>
            </a:pPr>
            <a:endParaRPr lang="it-IT" sz="2400" b="1" dirty="0">
              <a:solidFill>
                <a:srgbClr val="27292E"/>
              </a:solidFill>
              <a:latin typeface="Nunito Sans"/>
            </a:endParaRPr>
          </a:p>
          <a:p>
            <a:pPr lvl="0" algn="just">
              <a:defRPr/>
            </a:pPr>
            <a:r>
              <a:rPr lang="it-IT" sz="2400" b="1" dirty="0">
                <a:solidFill>
                  <a:srgbClr val="27292E"/>
                </a:solidFill>
                <a:latin typeface="Nunito Sans"/>
              </a:rPr>
              <a:t>La piena entità di queste complicanze può diventare evidente solo a lungo termine</a:t>
            </a:r>
          </a:p>
          <a:p>
            <a:pPr lvl="0" algn="just">
              <a:defRPr/>
            </a:pPr>
            <a:endParaRPr lang="it-IT" sz="2400" b="1" dirty="0">
              <a:solidFill>
                <a:srgbClr val="27292E"/>
              </a:solidFill>
              <a:latin typeface="Nunito Sans"/>
            </a:endParaRPr>
          </a:p>
          <a:p>
            <a:pPr lvl="0" algn="just">
              <a:defRPr/>
            </a:pPr>
            <a:r>
              <a:rPr lang="it-IT" sz="2400" dirty="0">
                <a:solidFill>
                  <a:srgbClr val="27292E"/>
                </a:solidFill>
                <a:latin typeface="Nunito Sans"/>
              </a:rPr>
              <a:t>Ogni volta che affermiamo la necessità di</a:t>
            </a:r>
            <a:r>
              <a:rPr lang="it-IT" sz="2400" b="1" dirty="0">
                <a:solidFill>
                  <a:srgbClr val="27292E"/>
                </a:solidFill>
                <a:latin typeface="Nunito Sans"/>
              </a:rPr>
              <a:t> un follow-up cronico, a vita, per prevenire eventi avversi nutrizionali o metabolici, </a:t>
            </a:r>
            <a:r>
              <a:rPr lang="it-IT" sz="2400" dirty="0">
                <a:solidFill>
                  <a:srgbClr val="27292E"/>
                </a:solidFill>
                <a:latin typeface="Nunito Sans"/>
              </a:rPr>
              <a:t>dobbiamo capire che</a:t>
            </a:r>
            <a:r>
              <a:rPr lang="it-IT" sz="2400" b="1" dirty="0">
                <a:solidFill>
                  <a:srgbClr val="27292E"/>
                </a:solidFill>
                <a:latin typeface="Nunito Sans"/>
              </a:rPr>
              <a:t>, </a:t>
            </a:r>
            <a:r>
              <a:rPr lang="it-IT" sz="2400" b="1" i="1" dirty="0">
                <a:solidFill>
                  <a:srgbClr val="27292E"/>
                </a:solidFill>
                <a:latin typeface="Nunito Sans"/>
              </a:rPr>
              <a:t>nella pratica</a:t>
            </a:r>
            <a:r>
              <a:rPr lang="it-IT" sz="2400" b="1" dirty="0">
                <a:solidFill>
                  <a:srgbClr val="27292E"/>
                </a:solidFill>
                <a:latin typeface="Nunito Sans"/>
              </a:rPr>
              <a:t>, questo non è realistico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7292E"/>
              </a:solidFill>
              <a:effectLst/>
              <a:uLnTx/>
              <a:uFillTx/>
              <a:latin typeface="Nunito Sans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48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0F9AE41-EDA1-4972-AC3D-9CB2BE1C03E0}"/>
              </a:ext>
            </a:extLst>
          </p:cNvPr>
          <p:cNvSpPr txBox="1"/>
          <p:nvPr/>
        </p:nvSpPr>
        <p:spPr>
          <a:xfrm>
            <a:off x="4413256" y="24802"/>
            <a:ext cx="281840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Conclusioni- 2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027B09-49D0-40DC-8D3B-334FFE230AF6}"/>
              </a:ext>
            </a:extLst>
          </p:cNvPr>
          <p:cNvSpPr txBox="1"/>
          <p:nvPr/>
        </p:nvSpPr>
        <p:spPr>
          <a:xfrm>
            <a:off x="619420" y="719394"/>
            <a:ext cx="10717173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lvl="0">
              <a:defRPr/>
            </a:pPr>
            <a:r>
              <a:rPr lang="it-IT" sz="2400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La </a:t>
            </a:r>
            <a:r>
              <a:rPr lang="it-IT" sz="2400" b="1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tolleranza dei pazienti all'intervento </a:t>
            </a:r>
            <a:r>
              <a:rPr lang="it-IT" sz="2400" b="1" dirty="0" err="1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bariatrico</a:t>
            </a:r>
            <a:r>
              <a:rPr lang="it-IT" sz="2400" b="1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 varia nel tempo</a:t>
            </a:r>
            <a:r>
              <a:rPr lang="it-IT" sz="2400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, </a:t>
            </a:r>
            <a:r>
              <a:rPr lang="it-IT" sz="2400" b="1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e questa variazione non è prevedibile</a:t>
            </a:r>
          </a:p>
          <a:p>
            <a:pPr lvl="0">
              <a:defRPr/>
            </a:pPr>
            <a:endParaRPr lang="it-IT" sz="2400" dirty="0">
              <a:solidFill>
                <a:srgbClr val="27292E"/>
              </a:solidFill>
              <a:latin typeface="Nunito Sans"/>
              <a:ea typeface="Calibri"/>
              <a:cs typeface="Calibri"/>
            </a:endParaRPr>
          </a:p>
          <a:p>
            <a:pPr lvl="0">
              <a:defRPr/>
            </a:pPr>
            <a:r>
              <a:rPr lang="it-IT" sz="2400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Le complicanze correlate all'</a:t>
            </a:r>
            <a:r>
              <a:rPr lang="it-IT" sz="2400" dirty="0" err="1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ipoassorbimento</a:t>
            </a:r>
            <a:r>
              <a:rPr lang="it-IT" sz="2400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 si </a:t>
            </a:r>
            <a:r>
              <a:rPr lang="it-IT" sz="2400" b="1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manifestano prima </a:t>
            </a:r>
            <a:r>
              <a:rPr lang="it-IT" sz="2400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e con </a:t>
            </a:r>
            <a:r>
              <a:rPr lang="it-IT" sz="2400" b="1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maggiore gravità nei pazienti più anziani, più fragili, con meno riserve fisiologiche- </a:t>
            </a:r>
            <a:r>
              <a:rPr lang="it-IT" sz="2400" i="1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"</a:t>
            </a:r>
            <a:r>
              <a:rPr lang="it-IT" sz="2400" i="1" dirty="0" err="1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Senectus</a:t>
            </a:r>
            <a:r>
              <a:rPr lang="it-IT" sz="2400" i="1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 ipse est morbus"</a:t>
            </a:r>
          </a:p>
          <a:p>
            <a:pPr lvl="0">
              <a:defRPr/>
            </a:pPr>
            <a:endParaRPr lang="it-IT" sz="2400" dirty="0">
              <a:solidFill>
                <a:srgbClr val="27292E"/>
              </a:solidFill>
              <a:latin typeface="Nunito Sans"/>
              <a:ea typeface="Calibri"/>
              <a:cs typeface="Calibri"/>
            </a:endParaRPr>
          </a:p>
          <a:p>
            <a:pPr lvl="0">
              <a:defRPr/>
            </a:pPr>
            <a:r>
              <a:rPr lang="it-IT" sz="2400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Alla fine, la maggior parte dei pazienti sviluppa complicanze: </a:t>
            </a:r>
            <a:r>
              <a:rPr lang="it-IT" sz="2400" b="1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non sembra esserci ulteriore adattamento all'</a:t>
            </a:r>
            <a:r>
              <a:rPr lang="it-IT" sz="2400" b="1" dirty="0" err="1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ipoassorbimento</a:t>
            </a:r>
            <a:endParaRPr lang="it-IT" sz="2400" b="1" dirty="0">
              <a:solidFill>
                <a:srgbClr val="27292E"/>
              </a:solidFill>
              <a:latin typeface="Nunito Sans"/>
              <a:ea typeface="Calibri"/>
              <a:cs typeface="Calibri"/>
            </a:endParaRPr>
          </a:p>
          <a:p>
            <a:pPr lvl="0">
              <a:defRPr/>
            </a:pPr>
            <a:endParaRPr lang="it-IT" sz="2400" b="1" dirty="0">
              <a:solidFill>
                <a:srgbClr val="27292E"/>
              </a:solidFill>
              <a:latin typeface="Nunito Sans"/>
              <a:ea typeface="Calibri"/>
              <a:cs typeface="Calibri"/>
            </a:endParaRPr>
          </a:p>
          <a:p>
            <a:pPr lvl="0">
              <a:defRPr/>
            </a:pPr>
            <a:r>
              <a:rPr lang="it-IT" sz="2400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Lo </a:t>
            </a:r>
            <a:r>
              <a:rPr lang="it-IT" sz="2400" b="1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stato catabolico </a:t>
            </a:r>
            <a:r>
              <a:rPr lang="it-IT" sz="2400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indotto dalla BPD </a:t>
            </a:r>
            <a:r>
              <a:rPr lang="it-IT" sz="2400" b="1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è non adattivo e cumulativo; </a:t>
            </a:r>
            <a:r>
              <a:rPr lang="it-IT" sz="2400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le riserve organiche si esauriscono gradualmente nel corso della vita, </a:t>
            </a:r>
            <a:r>
              <a:rPr lang="it-IT" sz="2400" b="1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e lo scompenso può essere raggiunto anche dopo decenni di apparente stabilità</a:t>
            </a:r>
          </a:p>
          <a:p>
            <a:pPr lvl="0">
              <a:defRPr/>
            </a:pPr>
            <a:endParaRPr lang="it-IT" sz="2400" b="1" dirty="0">
              <a:solidFill>
                <a:srgbClr val="27292E"/>
              </a:solidFill>
              <a:latin typeface="Nunito Sans"/>
              <a:ea typeface="Calibri"/>
              <a:cs typeface="Calibri"/>
            </a:endParaRPr>
          </a:p>
          <a:p>
            <a:pPr lvl="0">
              <a:defRPr/>
            </a:pPr>
            <a:r>
              <a:rPr lang="it-IT" sz="2400" b="1" i="1" dirty="0">
                <a:solidFill>
                  <a:srgbClr val="27292E"/>
                </a:solidFill>
                <a:latin typeface="Nunito Sans"/>
                <a:ea typeface="Calibri"/>
                <a:cs typeface="Calibri"/>
              </a:rPr>
              <a:t>Nel momento in cui l’equilibrio nutrizionale si rompe, va discussa la revisione dell’intervento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459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3787" y="758952"/>
            <a:ext cx="6451134" cy="3227514"/>
          </a:xfrm>
        </p:spPr>
        <p:txBody>
          <a:bodyPr>
            <a:normAutofit/>
          </a:bodyPr>
          <a:lstStyle/>
          <a:p>
            <a:r>
              <a:rPr lang="it-IT" sz="4800" i="1" dirty="0"/>
              <a:t>Grazie per l’attenzione!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D50687-28B3-471B-BD82-36A59008E8AE}"/>
              </a:ext>
            </a:extLst>
          </p:cNvPr>
          <p:cNvSpPr txBox="1"/>
          <p:nvPr/>
        </p:nvSpPr>
        <p:spPr>
          <a:xfrm>
            <a:off x="5982625" y="4254051"/>
            <a:ext cx="5258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francesco.papadia@unige.it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francesco.papadia@hsanmartino.it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francescopapadia@yahoo.com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87E4D-0617-49DC-BA49-475016BA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Introduzione-1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9E1957-EBAA-4A8F-B7AB-9732E019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78" y="1805833"/>
            <a:ext cx="1115058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/>
              <a:t>La chirurgia </a:t>
            </a:r>
            <a:r>
              <a:rPr lang="it-IT" dirty="0" err="1"/>
              <a:t>bariatrica</a:t>
            </a:r>
            <a:r>
              <a:rPr lang="it-IT" dirty="0"/>
              <a:t> ha guadagnato </a:t>
            </a:r>
            <a:r>
              <a:rPr lang="it-IT" b="1" dirty="0"/>
              <a:t>un'immensa popolarità negli ultimi 30 anni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Anni '90 --&gt; </a:t>
            </a:r>
            <a:r>
              <a:rPr lang="it-IT" b="1" dirty="0"/>
              <a:t>aumento della prevalenza dell'obesità a livello globale </a:t>
            </a:r>
            <a:r>
              <a:rPr lang="it-IT" dirty="0"/>
              <a:t>--&gt; </a:t>
            </a:r>
            <a:r>
              <a:rPr lang="it-IT" b="1" dirty="0"/>
              <a:t>interventi più moderni, meno invasivi</a:t>
            </a:r>
            <a:r>
              <a:rPr lang="it-IT" dirty="0"/>
              <a:t> --&gt; </a:t>
            </a:r>
            <a:r>
              <a:rPr lang="it-IT" b="1" dirty="0"/>
              <a:t>progresso delle tecniche laparoscopiche </a:t>
            </a:r>
          </a:p>
          <a:p>
            <a:pPr marL="0" indent="0">
              <a:buNone/>
            </a:pPr>
            <a:r>
              <a:rPr lang="it-IT" dirty="0"/>
              <a:t>--&gt; interventi chirurgici meno rischiosi e più accettabili dal punto di vista estetico e sociale</a:t>
            </a:r>
          </a:p>
          <a:p>
            <a:pPr marL="0" indent="0">
              <a:buNone/>
            </a:pPr>
            <a:r>
              <a:rPr lang="it-IT" dirty="0"/>
              <a:t>--&gt; </a:t>
            </a:r>
            <a:r>
              <a:rPr lang="it-IT" b="1" dirty="0"/>
              <a:t>"Tempesta perfetta" </a:t>
            </a:r>
            <a:r>
              <a:rPr lang="it-IT" dirty="0"/>
              <a:t>per un aumento geometrico degli interventi di chirurgia </a:t>
            </a:r>
            <a:r>
              <a:rPr lang="it-IT" dirty="0" err="1"/>
              <a:t>bariatrica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393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9E1957-EBAA-4A8F-B7AB-9732E019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619"/>
            <a:ext cx="10515600" cy="58218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/>
              <a:t>Nessun singolo intervento ha dimostrato una chiara superiorità sugli altri</a:t>
            </a:r>
          </a:p>
          <a:p>
            <a:pPr marL="0" indent="0">
              <a:buNone/>
            </a:pPr>
            <a:r>
              <a:rPr lang="it-IT" b="1" dirty="0"/>
              <a:t>I pazienti affetti da grave obesità vengono spesso sottoposti a intervento chirurgico in giovane età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Sorprendentemente, ad oggi ci sono pochi dati a lunghissimo termine sui pazienti sottoposti a chirurgia </a:t>
            </a:r>
            <a:r>
              <a:rPr lang="it-IT" dirty="0" err="1"/>
              <a:t>bariatrica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Questo rappresenta un </a:t>
            </a:r>
            <a:r>
              <a:rPr lang="it-IT" b="1" dirty="0"/>
              <a:t>problema soprattutto per le procedure </a:t>
            </a:r>
            <a:r>
              <a:rPr lang="it-IT" b="1" dirty="0" err="1"/>
              <a:t>ipoassorbitive</a:t>
            </a:r>
            <a:r>
              <a:rPr lang="it-IT" b="1" dirty="0"/>
              <a:t>, </a:t>
            </a:r>
            <a:r>
              <a:rPr lang="it-IT" dirty="0"/>
              <a:t>perché </a:t>
            </a:r>
            <a:r>
              <a:rPr lang="it-IT" b="1" dirty="0"/>
              <a:t>comportano un rischio a vita di complicanze nutrizionali e richiedono quindi un follow-up impegnativo</a:t>
            </a:r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85DCB0FC-EE26-CA35-3BC2-4E9F7A03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67"/>
            <a:ext cx="10515600" cy="1325563"/>
          </a:xfrm>
        </p:spPr>
        <p:txBody>
          <a:bodyPr/>
          <a:lstStyle/>
          <a:p>
            <a:r>
              <a:rPr lang="it-IT" b="1" dirty="0"/>
              <a:t>Introduzione-2</a:t>
            </a:r>
          </a:p>
        </p:txBody>
      </p:sp>
    </p:spTree>
    <p:extLst>
      <p:ext uri="{BB962C8B-B14F-4D97-AF65-F5344CB8AC3E}">
        <p14:creationId xmlns:p14="http://schemas.microsoft.com/office/powerpoint/2010/main" val="144202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51B628B-4A79-0070-F901-FC19C14FB4C7}"/>
              </a:ext>
            </a:extLst>
          </p:cNvPr>
          <p:cNvGrpSpPr/>
          <p:nvPr/>
        </p:nvGrpSpPr>
        <p:grpSpPr>
          <a:xfrm>
            <a:off x="8101781" y="1160207"/>
            <a:ext cx="3285944" cy="5054390"/>
            <a:chOff x="3999886" y="643466"/>
            <a:chExt cx="4192227" cy="5571067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FC57F1A6-C6EB-5550-E085-18AA22FD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9886" y="643466"/>
              <a:ext cx="4192227" cy="557106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BE147F-3CC3-10A1-8974-7B09013F140D}"/>
                </a:ext>
              </a:extLst>
            </p:cNvPr>
            <p:cNvSpPr/>
            <p:nvPr/>
          </p:nvSpPr>
          <p:spPr>
            <a:xfrm>
              <a:off x="5373076" y="3663461"/>
              <a:ext cx="234461" cy="12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6BC46FC3-C627-5C01-95FD-0F66562CDD59}"/>
                </a:ext>
              </a:extLst>
            </p:cNvPr>
            <p:cNvSpPr txBox="1"/>
            <p:nvPr/>
          </p:nvSpPr>
          <p:spPr>
            <a:xfrm>
              <a:off x="5216768" y="3526691"/>
              <a:ext cx="1064845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-300 cm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BD040361-51D8-C699-9E61-FE657CA4C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3" y="186446"/>
            <a:ext cx="6319758" cy="453624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3C77D8-2B1D-C1DF-B594-FD7F18703F6D}"/>
              </a:ext>
            </a:extLst>
          </p:cNvPr>
          <p:cNvSpPr txBox="1"/>
          <p:nvPr/>
        </p:nvSpPr>
        <p:spPr>
          <a:xfrm>
            <a:off x="239131" y="5704095"/>
            <a:ext cx="668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1973 modello animale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1976 pratica clinica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EFA31E-C15C-1700-77FC-2F8002EA2867}"/>
              </a:ext>
            </a:extLst>
          </p:cNvPr>
          <p:cNvSpPr txBox="1"/>
          <p:nvPr/>
        </p:nvSpPr>
        <p:spPr>
          <a:xfrm>
            <a:off x="7718323" y="462116"/>
            <a:ext cx="405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1992 AHS-AHAL BPD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4E34076-4DDC-DBC4-3B57-772A2218ADC1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6902245" y="5533162"/>
            <a:ext cx="335651" cy="4350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13886B-DB38-5AD1-E168-306D32349FEB}"/>
              </a:ext>
            </a:extLst>
          </p:cNvPr>
          <p:cNvSpPr txBox="1"/>
          <p:nvPr/>
        </p:nvSpPr>
        <p:spPr>
          <a:xfrm>
            <a:off x="5948730" y="1719416"/>
            <a:ext cx="215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1984 AHS BPD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CA4D0A5-EF53-E3F0-905B-748C3CE07C30}"/>
              </a:ext>
            </a:extLst>
          </p:cNvPr>
          <p:cNvCxnSpPr>
            <a:cxnSpLocks/>
          </p:cNvCxnSpPr>
          <p:nvPr/>
        </p:nvCxnSpPr>
        <p:spPr>
          <a:xfrm flipV="1">
            <a:off x="7067678" y="717755"/>
            <a:ext cx="1270077" cy="9247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67DAF1A-8029-C253-3D37-6BD2697BC5BB}"/>
              </a:ext>
            </a:extLst>
          </p:cNvPr>
          <p:cNvSpPr txBox="1"/>
          <p:nvPr/>
        </p:nvSpPr>
        <p:spPr>
          <a:xfrm>
            <a:off x="5948730" y="4332833"/>
            <a:ext cx="2578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Bypass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biliopancreatico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totale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CC14F373-7FE7-D2D8-0AEC-0530B280B330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7237896" y="3421625"/>
            <a:ext cx="0" cy="9112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358EEC8-CFA0-E6BA-54EB-2325319AF6E8}"/>
              </a:ext>
            </a:extLst>
          </p:cNvPr>
          <p:cNvSpPr txBox="1"/>
          <p:nvPr/>
        </p:nvSpPr>
        <p:spPr>
          <a:xfrm>
            <a:off x="6459517" y="2991956"/>
            <a:ext cx="154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VSS BPD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8F890A92-374A-B903-D42C-5AA86B1A0E11}"/>
              </a:ext>
            </a:extLst>
          </p:cNvPr>
          <p:cNvCxnSpPr>
            <a:cxnSpLocks/>
            <a:stCxn id="22" idx="0"/>
            <a:endCxn id="12" idx="2"/>
          </p:cNvCxnSpPr>
          <p:nvPr/>
        </p:nvCxnSpPr>
        <p:spPr>
          <a:xfrm flipH="1" flipV="1">
            <a:off x="7025256" y="2181081"/>
            <a:ext cx="205863" cy="8108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44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87E4D-0617-49DC-BA49-475016BA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Materiali e Metodi-1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9E1957-EBAA-4A8F-B7AB-9732E019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I pazienti sottoposti a BPD nel nostro Istituto vengono valutati </a:t>
            </a:r>
            <a:r>
              <a:rPr lang="it-IT" dirty="0" err="1"/>
              <a:t>preoperatoriamente</a:t>
            </a:r>
            <a:r>
              <a:rPr lang="it-IT" dirty="0"/>
              <a:t> e ad ogni visita di follow-up in modo standardizzato</a:t>
            </a:r>
          </a:p>
          <a:p>
            <a:r>
              <a:rPr lang="it-IT" dirty="0"/>
              <a:t>Dopo l'intervento, i pazienti vengono seguiti di routine a 1 e 4 mesi postoperatori, e annualmente fino al terzo anno postoperatorio</a:t>
            </a:r>
          </a:p>
          <a:p>
            <a:r>
              <a:rPr lang="it-IT" dirty="0"/>
              <a:t>Tutti i pazienti sono poi invitati a un follow-up regolare, e </a:t>
            </a:r>
            <a:r>
              <a:rPr lang="it-IT" b="1" dirty="0"/>
              <a:t>la maggior parte di loro si sottopone a una visita ambulatoriale annuale da quel momento in poi</a:t>
            </a:r>
          </a:p>
        </p:txBody>
      </p:sp>
    </p:spTree>
    <p:extLst>
      <p:ext uri="{BB962C8B-B14F-4D97-AF65-F5344CB8AC3E}">
        <p14:creationId xmlns:p14="http://schemas.microsoft.com/office/powerpoint/2010/main" val="209651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87E4D-0617-49DC-BA49-475016BA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Materiali e Metodi-2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9E1957-EBAA-4A8F-B7AB-9732E019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I dati preoperatori includono dati antropometrici (età, sesso, altezza al cm più vicino e peso al kg più vicino), biochimica ematica completa, pressione arteriosa, comorbidità</a:t>
            </a:r>
          </a:p>
          <a:p>
            <a:r>
              <a:rPr lang="it-IT" dirty="0"/>
              <a:t>Ad ogni visita di follow-up, viene eseguito un esame clinico e viene raccolta la biochimica ematica completa</a:t>
            </a:r>
          </a:p>
          <a:p>
            <a:r>
              <a:rPr lang="it-IT" dirty="0"/>
              <a:t>La </a:t>
            </a:r>
            <a:r>
              <a:rPr lang="it-IT" b="1" dirty="0"/>
              <a:t>morbilità e mortalità operatoria</a:t>
            </a:r>
            <a:r>
              <a:rPr lang="it-IT" dirty="0"/>
              <a:t>, così come i risultati dell'esame clinico di ogni visita, e </a:t>
            </a:r>
            <a:r>
              <a:rPr lang="it-IT" b="1" dirty="0"/>
              <a:t>l'incidenza e i dettagli delle complicanze tardive </a:t>
            </a:r>
            <a:r>
              <a:rPr lang="it-IT" dirty="0"/>
              <a:t>sono registrati nelle cartelle dei pazienti</a:t>
            </a:r>
          </a:p>
          <a:p>
            <a:r>
              <a:rPr lang="it-IT" dirty="0"/>
              <a:t>In ogni caso di mortalità del paziente, tutte le informazioni disponibili sono state raccolte tramite il medico curante, quando possibile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it-IT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548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Immagine 1">
            <a:extLst>
              <a:ext uri="{FF2B5EF4-FFF2-40B4-BE49-F238E27FC236}">
                <a16:creationId xmlns:a16="http://schemas.microsoft.com/office/drawing/2014/main" id="{34760670-93FC-B6B4-9ECC-D5A57D74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19" y="8"/>
            <a:ext cx="12207219" cy="624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C6A6B-C313-44AC-B013-9CEF4D95A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14"/>
            <a:ext cx="10515600" cy="6715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>
                <a:solidFill>
                  <a:srgbClr val="0F1115"/>
                </a:solidFill>
                <a:latin typeface="quote-cjk-patch"/>
              </a:rPr>
              <a:t>Risultati a lungo termine vs. bilancio di una vita</a:t>
            </a:r>
          </a:p>
          <a:p>
            <a:pPr marL="0" indent="0">
              <a:buNone/>
            </a:pPr>
            <a:endParaRPr lang="it-IT" dirty="0">
              <a:solidFill>
                <a:srgbClr val="0F1115"/>
              </a:solidFill>
              <a:latin typeface="quote-cjk-patch"/>
            </a:endParaRPr>
          </a:p>
          <a:p>
            <a:r>
              <a:rPr lang="it-IT" dirty="0">
                <a:solidFill>
                  <a:srgbClr val="0F1115"/>
                </a:solidFill>
                <a:latin typeface="quote-cjk-patch"/>
              </a:rPr>
              <a:t>Questo studio presenta i risultati della </a:t>
            </a:r>
            <a:r>
              <a:rPr lang="it-IT" b="1" dirty="0">
                <a:solidFill>
                  <a:srgbClr val="0F1115"/>
                </a:solidFill>
                <a:latin typeface="quote-cjk-patch"/>
              </a:rPr>
              <a:t>coorte originale con un follow-up potenziale di 50 anni</a:t>
            </a:r>
            <a:endParaRPr lang="it-IT" dirty="0">
              <a:solidFill>
                <a:srgbClr val="0F1115"/>
              </a:solidFill>
              <a:latin typeface="quote-cjk-patch"/>
            </a:endParaRPr>
          </a:p>
          <a:p>
            <a:pPr marL="457200" lvl="1" indent="0">
              <a:buNone/>
            </a:pPr>
            <a:r>
              <a:rPr lang="it-IT" dirty="0">
                <a:solidFill>
                  <a:srgbClr val="0F1115"/>
                </a:solidFill>
                <a:latin typeface="quote-cjk-patch"/>
              </a:rPr>
              <a:t>Obiettivo: documentare la </a:t>
            </a:r>
            <a:r>
              <a:rPr lang="it-IT" b="1" dirty="0">
                <a:solidFill>
                  <a:srgbClr val="0F1115"/>
                </a:solidFill>
                <a:latin typeface="quote-cjk-patch"/>
              </a:rPr>
              <a:t>storia naturale completa</a:t>
            </a:r>
            <a:r>
              <a:rPr lang="it-IT" dirty="0">
                <a:solidFill>
                  <a:srgbClr val="0F1115"/>
                </a:solidFill>
                <a:latin typeface="quote-cjk-patch"/>
              </a:rPr>
              <a:t> della BPD sulla </a:t>
            </a:r>
            <a:r>
              <a:rPr lang="it-IT" b="1" dirty="0">
                <a:solidFill>
                  <a:srgbClr val="0F1115"/>
                </a:solidFill>
                <a:latin typeface="quote-cjk-patch"/>
              </a:rPr>
              <a:t>potenziale intera vita del paziente</a:t>
            </a:r>
            <a:r>
              <a:rPr lang="it-IT" dirty="0">
                <a:solidFill>
                  <a:srgbClr val="0F1115"/>
                </a:solidFill>
                <a:latin typeface="quote-cjk-patch"/>
              </a:rPr>
              <a:t>, fornendo i </a:t>
            </a:r>
            <a:r>
              <a:rPr lang="it-IT" b="1" dirty="0">
                <a:solidFill>
                  <a:srgbClr val="0F1115"/>
                </a:solidFill>
                <a:latin typeface="quote-cjk-patch"/>
              </a:rPr>
              <a:t>dati più lunghi mai riportati</a:t>
            </a:r>
            <a:r>
              <a:rPr lang="it-IT" dirty="0">
                <a:solidFill>
                  <a:srgbClr val="0F1115"/>
                </a:solidFill>
                <a:latin typeface="quote-cjk-patch"/>
              </a:rPr>
              <a:t> per qualsiasi procedura </a:t>
            </a:r>
            <a:r>
              <a:rPr lang="it-IT" dirty="0" err="1">
                <a:solidFill>
                  <a:srgbClr val="0F1115"/>
                </a:solidFill>
                <a:latin typeface="quote-cjk-patch"/>
              </a:rPr>
              <a:t>bariatrica</a:t>
            </a:r>
            <a:endParaRPr lang="it-IT" dirty="0">
              <a:solidFill>
                <a:srgbClr val="0F1115"/>
              </a:solidFill>
              <a:latin typeface="quote-cjk-patch"/>
            </a:endParaRPr>
          </a:p>
          <a:p>
            <a:pPr marL="457200" lvl="1" indent="0">
              <a:buNone/>
            </a:pPr>
            <a:endParaRPr lang="it-IT" dirty="0">
              <a:solidFill>
                <a:srgbClr val="0F1115"/>
              </a:solidFill>
              <a:latin typeface="quote-cjk-patch"/>
            </a:endParaRPr>
          </a:p>
          <a:p>
            <a:r>
              <a:rPr lang="it-IT" dirty="0">
                <a:solidFill>
                  <a:srgbClr val="0F1115"/>
                </a:solidFill>
                <a:latin typeface="quote-cjk-patch"/>
              </a:rPr>
              <a:t>Ci proponiamo di andare </a:t>
            </a:r>
            <a:r>
              <a:rPr lang="it-IT" b="1" dirty="0">
                <a:solidFill>
                  <a:srgbClr val="0F1115"/>
                </a:solidFill>
                <a:latin typeface="quote-cjk-patch"/>
              </a:rPr>
              <a:t>oltre le semplici metriche di perdita di peso</a:t>
            </a:r>
            <a:r>
              <a:rPr lang="it-IT" dirty="0">
                <a:solidFill>
                  <a:srgbClr val="0F1115"/>
                </a:solidFill>
                <a:latin typeface="quote-cjk-patch"/>
              </a:rPr>
              <a:t>, per fornire una </a:t>
            </a:r>
            <a:r>
              <a:rPr lang="it-IT" b="1" dirty="0">
                <a:solidFill>
                  <a:srgbClr val="0F1115"/>
                </a:solidFill>
                <a:latin typeface="quote-cjk-patch"/>
              </a:rPr>
              <a:t>visione olistica dell'invecchiamento dopo un intervento profondamente alterante</a:t>
            </a:r>
            <a:r>
              <a:rPr lang="it-IT" dirty="0">
                <a:solidFill>
                  <a:srgbClr val="0F1115"/>
                </a:solidFill>
                <a:latin typeface="quote-cjk-patch"/>
              </a:rPr>
              <a:t>, focalizzandoci su:</a:t>
            </a:r>
          </a:p>
          <a:p>
            <a:pPr marL="742950" lvl="1" indent="-285750"/>
            <a:r>
              <a:rPr lang="it-IT" dirty="0">
                <a:solidFill>
                  <a:srgbClr val="0F1115"/>
                </a:solidFill>
                <a:latin typeface="quote-cjk-patch"/>
              </a:rPr>
              <a:t>Mortalità a lungo termine</a:t>
            </a:r>
          </a:p>
          <a:p>
            <a:pPr marL="742950" lvl="1" indent="-285750"/>
            <a:r>
              <a:rPr lang="it-IT" dirty="0">
                <a:solidFill>
                  <a:srgbClr val="0F1115"/>
                </a:solidFill>
                <a:latin typeface="quote-cjk-patch"/>
              </a:rPr>
              <a:t>Evoluzione della perdita di peso</a:t>
            </a:r>
          </a:p>
          <a:p>
            <a:pPr marL="742950" lvl="1" indent="-285750"/>
            <a:r>
              <a:rPr lang="it-IT" dirty="0">
                <a:solidFill>
                  <a:srgbClr val="0F1115"/>
                </a:solidFill>
                <a:latin typeface="quote-cjk-patch"/>
              </a:rPr>
              <a:t>Controllo delle comorbidità metaboliche</a:t>
            </a:r>
          </a:p>
          <a:p>
            <a:pPr marL="742950" lvl="1" indent="-285750"/>
            <a:r>
              <a:rPr lang="it-IT" dirty="0">
                <a:solidFill>
                  <a:srgbClr val="0F1115"/>
                </a:solidFill>
                <a:latin typeface="quote-cjk-patch"/>
              </a:rPr>
              <a:t>Incidenza cumulativa e gravità delle complicanze tardive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53512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DE3AD4BC4D9C47B0C20017A8811D82" ma:contentTypeVersion="17" ma:contentTypeDescription="Creare un nuovo documento." ma:contentTypeScope="" ma:versionID="a774d6ee4d3c451db23665193898b9f5">
  <xsd:schema xmlns:xsd="http://www.w3.org/2001/XMLSchema" xmlns:xs="http://www.w3.org/2001/XMLSchema" xmlns:p="http://schemas.microsoft.com/office/2006/metadata/properties" xmlns:ns3="719993c2-6a9a-413c-a63d-f031508ec94f" xmlns:ns4="853bfe46-526a-4db9-9fdb-61de3b6a780f" targetNamespace="http://schemas.microsoft.com/office/2006/metadata/properties" ma:root="true" ma:fieldsID="ceddf4dd418d1a00f963e1c3f09d3fdd" ns3:_="" ns4:_="">
    <xsd:import namespace="719993c2-6a9a-413c-a63d-f031508ec94f"/>
    <xsd:import namespace="853bfe46-526a-4db9-9fdb-61de3b6a78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993c2-6a9a-413c-a63d-f031508ec9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bfe46-526a-4db9-9fdb-61de3b6a78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9993c2-6a9a-413c-a63d-f031508ec94f" xsi:nil="true"/>
    <_activity xmlns="719993c2-6a9a-413c-a63d-f031508ec94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FA2B0D-E561-4DD0-8D3E-4D744B1DE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9993c2-6a9a-413c-a63d-f031508ec94f"/>
    <ds:schemaRef ds:uri="853bfe46-526a-4db9-9fdb-61de3b6a78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853bfe46-526a-4db9-9fdb-61de3b6a780f"/>
    <ds:schemaRef ds:uri="719993c2-6a9a-413c-a63d-f031508ec94f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1393</TotalTime>
  <Words>1655</Words>
  <Application>Microsoft Office PowerPoint</Application>
  <PresentationFormat>Widescreen</PresentationFormat>
  <Paragraphs>363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Nunito Sans</vt:lpstr>
      <vt:lpstr>quote-cjk-patch</vt:lpstr>
      <vt:lpstr>Wingdings</vt:lpstr>
      <vt:lpstr>RetrospectVTI</vt:lpstr>
      <vt:lpstr>Tema di Office</vt:lpstr>
      <vt:lpstr>Fisiopatologia degli interventi ipoassorbitivi: “lessons learned” dopo 50 anni di follow-up di diversione bilio-pancreatica </vt:lpstr>
      <vt:lpstr>Presentazione standard di PowerPoint</vt:lpstr>
      <vt:lpstr>Introduzione-1</vt:lpstr>
      <vt:lpstr>Introduzione-2</vt:lpstr>
      <vt:lpstr>Presentazione standard di PowerPoint</vt:lpstr>
      <vt:lpstr>Materiali e Metodi-1</vt:lpstr>
      <vt:lpstr>Materiali e Metodi-2 </vt:lpstr>
      <vt:lpstr>Presentazione standard di PowerPoint</vt:lpstr>
      <vt:lpstr>Presentazione standard di PowerPoint</vt:lpstr>
      <vt:lpstr>Risultati-1</vt:lpstr>
      <vt:lpstr>Comorbilità metaboliche preoperatorie</vt:lpstr>
      <vt:lpstr>Complicanze perioperatorie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Francesco Saverio Papadia</cp:lastModifiedBy>
  <cp:revision>25</cp:revision>
  <dcterms:created xsi:type="dcterms:W3CDTF">2022-02-27T17:36:31Z</dcterms:created>
  <dcterms:modified xsi:type="dcterms:W3CDTF">2025-12-12T11:58:03Z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0x01010062DE3AD4BC4D9C47B0C20017A8811D82</vt:lpwstr>
  </property>
</Properties>
</file>